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D602B-5DFB-438B-901E-88B2C73C685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02ECA-03AC-4A88-9E8B-093202B5A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7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402ECA-03AC-4A88-9E8B-093202B5AA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755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21159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12714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93036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64305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47758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882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79626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70449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70861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45319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8166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C298A-0775-4CCA-87F2-FBEFBC81320C}" type="datetimeFigureOut">
              <a:rPr lang="ru-RU" smtClean="0"/>
              <a:t>25.10.2022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F363F-949D-4CB2-ABE0-5F5A5D4BF3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71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t="38274" r="2577" b="22732"/>
          <a:stretch/>
        </p:blipFill>
        <p:spPr>
          <a:xfrm rot="10800000">
            <a:off x="-53439" y="0"/>
            <a:ext cx="6388925" cy="686913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8327" y="4869305"/>
            <a:ext cx="5157849" cy="1655762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к</a:t>
            </a:r>
            <a:r>
              <a:rPr lang="ru-RU" b="1" dirty="0" smtClean="0">
                <a:solidFill>
                  <a:srgbClr val="002060"/>
                </a:solidFill>
              </a:rPr>
              <a:t> 115-летию со дня рождения</a:t>
            </a:r>
          </a:p>
          <a:p>
            <a:r>
              <a:rPr lang="ru-RU" b="1" dirty="0">
                <a:solidFill>
                  <a:srgbClr val="002060"/>
                </a:solidFill>
              </a:rPr>
              <a:t>ш</a:t>
            </a:r>
            <a:r>
              <a:rPr lang="ru-RU" b="1" dirty="0" smtClean="0">
                <a:solidFill>
                  <a:srgbClr val="002060"/>
                </a:solidFill>
              </a:rPr>
              <a:t>ведской писательницы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6441" t="21266" r="33841" b="22930"/>
          <a:stretch/>
        </p:blipFill>
        <p:spPr>
          <a:xfrm rot="621544">
            <a:off x="9525742" y="3474737"/>
            <a:ext cx="2007135" cy="301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703119" y="94552"/>
            <a:ext cx="878576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b="1" dirty="0" smtClean="0">
                <a:latin typeface="Academy" panose="020B7200000000000000" pitchFamily="34" charset="0"/>
              </a:rPr>
              <a:t>Муниципальное бюджетное учреждение культуры</a:t>
            </a:r>
          </a:p>
          <a:p>
            <a:pPr>
              <a:lnSpc>
                <a:spcPct val="100000"/>
              </a:lnSpc>
            </a:pPr>
            <a:r>
              <a:rPr lang="ru-RU" sz="1800" b="1" dirty="0" smtClean="0">
                <a:latin typeface="Academy" panose="020B7200000000000000" pitchFamily="34" charset="0"/>
              </a:rPr>
              <a:t>«Централизованная библиотечная система» г. Заринска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3119" y="1844866"/>
            <a:ext cx="9144000" cy="23876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atin typeface="Academy" panose="020B7200000000000000" pitchFamily="34" charset="0"/>
              </a:rPr>
              <a:t>Когда</a:t>
            </a:r>
            <a:r>
              <a:rPr lang="ru-RU" sz="7200" b="1" dirty="0" smtClean="0"/>
              <a:t> </a:t>
            </a:r>
            <a:br>
              <a:rPr lang="ru-RU" sz="7200" b="1" dirty="0" smtClean="0"/>
            </a:br>
            <a:r>
              <a:rPr lang="ru-RU" sz="8800" b="1" dirty="0" err="1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Астрид</a:t>
            </a:r>
            <a:r>
              <a:rPr lang="ru-RU" sz="8800" b="1" dirty="0" smtClean="0"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Линдгрен</a:t>
            </a: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>
                <a:latin typeface="Academy" panose="020B7200000000000000" pitchFamily="34" charset="0"/>
              </a:rPr>
              <a:t>была маленькой </a:t>
            </a:r>
            <a:endParaRPr lang="ru-RU" sz="7200" b="1" dirty="0">
              <a:latin typeface="Academy" panose="020B7200000000000000" pitchFamily="34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4959927" y="6361225"/>
            <a:ext cx="2414648" cy="3857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</a:rPr>
              <a:t>2022 год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80" y="183078"/>
            <a:ext cx="877042" cy="87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38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5087" y="201880"/>
            <a:ext cx="8597864" cy="39223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е</a:t>
            </a:r>
            <a:r>
              <a:rPr lang="ru-RU" sz="2000" dirty="0" smtClean="0">
                <a:latin typeface="Franklin Gothic Demi" panose="020B0703020102020204" pitchFamily="34" charset="0"/>
              </a:rPr>
              <a:t>ё книги: о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Карлсоне</a:t>
            </a:r>
            <a:r>
              <a:rPr lang="ru-RU" sz="2000" dirty="0" smtClean="0">
                <a:latin typeface="Franklin Gothic Demi" panose="020B0703020102020204" pitchFamily="34" charset="0"/>
              </a:rPr>
              <a:t>, который живёт на крыше, о девочке по имени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Пеппи</a:t>
            </a:r>
            <a:r>
              <a:rPr lang="ru-RU" sz="2000" dirty="0" smtClean="0">
                <a:latin typeface="Franklin Gothic Demi" panose="020B0703020102020204" pitchFamily="34" charset="0"/>
              </a:rPr>
              <a:t> Длинный чулок. Некоторые даже знали эти книги наизусть.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А потом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Линдгрен стала получать письма из многих стран: из Японии и России, Из Америки и Франции, из Индии и Африки. Эти письма писали дети, которые прочитали её книги на своих родных языках. Писем приходило так много, что писательница однажды пошутила: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«Кажется, я стала чуть-чуть довольно знаменитой».</a:t>
            </a:r>
            <a:r>
              <a:rPr lang="ru-RU" sz="2000" dirty="0">
                <a:latin typeface="Franklin Gothic Demi" panose="020B0703020102020204" pitchFamily="34" charset="0"/>
              </a:rPr>
              <a:t>		</a:t>
            </a:r>
            <a:endParaRPr lang="ru-RU" dirty="0">
              <a:latin typeface="Franklin Gothic Demi" panose="020B0703020102020204" pitchFamily="34" charset="0"/>
            </a:endParaRPr>
          </a:p>
        </p:txBody>
      </p:sp>
      <p:pic>
        <p:nvPicPr>
          <p:cNvPr id="2050" name="Picture 2" descr="Астрид Линдгрен с дочкой Карен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3"/>
          <a:stretch/>
        </p:blipFill>
        <p:spPr bwMode="auto">
          <a:xfrm>
            <a:off x="326369" y="279946"/>
            <a:ext cx="2473360" cy="3696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94797" y="2958458"/>
            <a:ext cx="1736503" cy="86154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rgbClr val="002060"/>
                </a:solidFill>
              </a:rPr>
              <a:t>Астрид</a:t>
            </a:r>
            <a:r>
              <a:rPr lang="ru-RU" sz="1600" dirty="0" smtClean="0">
                <a:solidFill>
                  <a:srgbClr val="002060"/>
                </a:solidFill>
              </a:rPr>
              <a:t> Линдгрен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с</a:t>
            </a:r>
            <a:r>
              <a:rPr lang="ru-RU" sz="1600" dirty="0" smtClean="0">
                <a:solidFill>
                  <a:srgbClr val="002060"/>
                </a:solidFill>
              </a:rPr>
              <a:t> дочкой Карен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Астрид Линдгрен с написанными книг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95" y="3821754"/>
            <a:ext cx="3446551" cy="2576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https://cdn-s-static.arzamas.academy/storage/picture/5979/gallery_picture-1464be84-791b-460d-b848-8d8e018618c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2413">
            <a:off x="3961687" y="3911708"/>
            <a:ext cx="1607578" cy="23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dn-s-static.arzamas.academy/storage/picture/5982/gallery_picture-cbb3ab0a-175a-47da-947d-2b4f36569ac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45" y="4880644"/>
            <a:ext cx="1300997" cy="178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vatars.mds.yandex.net/get-mpic/4936002/img_id2772194185743362616.jpeg/ori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1267" r="3396" b="2956"/>
          <a:stretch/>
        </p:blipFill>
        <p:spPr bwMode="auto">
          <a:xfrm>
            <a:off x="10551594" y="3429000"/>
            <a:ext cx="1406126" cy="19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cv3.litres.ru/pub/c/elektronnaya-kniga/cover_max1500/164731-astrid-lindgren-roni-doch-razboynik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514">
            <a:off x="9272093" y="3901258"/>
            <a:ext cx="1250990" cy="169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ww.combook.ru/imgrab/0068/978538917934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791">
            <a:off x="364779" y="4321693"/>
            <a:ext cx="1440089" cy="172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bookree.org/loader/img.php?dir=0626f63c426abf190345124967eccd80&amp;file=1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1734391" y="4552752"/>
            <a:ext cx="1251604" cy="192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img.labirint.ru/rcimg/c7181438baeeffc8cbb5b64b100b9453/1920x1080/comments_pic/1648/12_25ce4cd7025431b999c400aefb626689_1480414519.jpg?148041707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1545" b="3546"/>
          <a:stretch/>
        </p:blipFill>
        <p:spPr bwMode="auto">
          <a:xfrm>
            <a:off x="10235024" y="5132119"/>
            <a:ext cx="1119012" cy="150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352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9046" y="201881"/>
            <a:ext cx="11273905" cy="18406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b="1" dirty="0"/>
              <a:t>Когда </a:t>
            </a:r>
            <a:r>
              <a:rPr lang="ru-RU" sz="2000" b="1" dirty="0" err="1"/>
              <a:t>Астрид</a:t>
            </a:r>
            <a:r>
              <a:rPr lang="ru-RU" sz="2000" b="1" dirty="0"/>
              <a:t> Линдгрен была маленькой //  Воскобойников В. М. Жизнь замечательных детей : книга третья / В. М. Воскобойников – Москва : Оникс, 2008 . – (Жизнь замечательных детей) . -  С. 77-89. </a:t>
            </a:r>
          </a:p>
          <a:p>
            <a:pPr lvl="1" algn="just"/>
            <a:r>
              <a:rPr lang="ru-RU" sz="2000" dirty="0" smtClean="0">
                <a:latin typeface="Franklin Gothic Demi" panose="020B0703020102020204" pitchFamily="34" charset="0"/>
              </a:rPr>
              <a:t> </a:t>
            </a:r>
            <a:endParaRPr lang="ru-RU" dirty="0">
              <a:latin typeface="Franklin Gothic Demi" panose="020B07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441" t="21266" r="33841" b="22930"/>
          <a:stretch/>
        </p:blipFill>
        <p:spPr>
          <a:xfrm rot="621544">
            <a:off x="2137950" y="1895569"/>
            <a:ext cx="3006464" cy="4516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084877" y="5593278"/>
            <a:ext cx="5648074" cy="10522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ru-RU" sz="2000" b="1" dirty="0" smtClean="0"/>
              <a:t>Оформление и компьютерный дизайн:</a:t>
            </a:r>
          </a:p>
          <a:p>
            <a:pPr lvl="1" algn="just"/>
            <a:r>
              <a:rPr lang="ru-RU" sz="2000" b="1" dirty="0"/>
              <a:t> </a:t>
            </a:r>
            <a:r>
              <a:rPr lang="ru-RU" sz="2000" b="1" dirty="0" smtClean="0"/>
              <a:t>                             Праксина О.В.</a:t>
            </a:r>
            <a:endParaRPr lang="ru-RU" sz="2000" b="1" dirty="0"/>
          </a:p>
          <a:p>
            <a:pPr lvl="1" algn="just"/>
            <a:r>
              <a:rPr lang="ru-RU" sz="2000" dirty="0" smtClean="0">
                <a:latin typeface="Franklin Gothic Demi" panose="020B0703020102020204" pitchFamily="34" charset="0"/>
              </a:rPr>
              <a:t> </a:t>
            </a:r>
            <a:endParaRPr lang="ru-RU" dirty="0">
              <a:latin typeface="Franklin Gothic Demi" panose="020B0703020102020204" pitchFamily="34" charset="0"/>
            </a:endParaRPr>
          </a:p>
        </p:txBody>
      </p:sp>
      <p:pic>
        <p:nvPicPr>
          <p:cNvPr id="4098" name="Picture 2" descr="https://fb.ru/media/i/3/8/7/0/9/1/i/387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58" y="2376662"/>
            <a:ext cx="3817133" cy="2762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24649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96341" y="188252"/>
            <a:ext cx="8288978" cy="6283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a_CooperBlack" panose="0208090404030B020404" pitchFamily="18" charset="-52"/>
              </a:rPr>
              <a:t>Усадьба Нес</a:t>
            </a:r>
          </a:p>
          <a:p>
            <a:pPr algn="just"/>
            <a:r>
              <a:rPr lang="ru-RU" dirty="0" smtClean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Когда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Линдгрен была маленькой, никто не догадывался, что она станет великой писательницей. И фамилия у неё была другая – не Линдгрен, а Эриксон.  Однако о её рождении местная шведская газета сообщила в тот же день: «У арендатора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Самуэля</a:t>
            </a:r>
            <a:r>
              <a:rPr lang="ru-RU" sz="2000" dirty="0" smtClean="0">
                <a:latin typeface="Franklin Gothic Demi" panose="020B0703020102020204" pitchFamily="34" charset="0"/>
              </a:rPr>
              <a:t> Августа Эриксона родилась дочь –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Анна Эмилия».</a:t>
            </a:r>
          </a:p>
          <a:p>
            <a:pPr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Ни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Самуэль</a:t>
            </a:r>
            <a:r>
              <a:rPr lang="ru-RU" sz="2000" dirty="0" smtClean="0">
                <a:latin typeface="Franklin Gothic Demi" panose="020B0703020102020204" pitchFamily="34" charset="0"/>
              </a:rPr>
              <a:t> Эриксон, ни новорождённая вовсе не были знаменитостями. Просто других новостей в маленьком провинциальном городке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Виммербю</a:t>
            </a:r>
            <a:r>
              <a:rPr lang="ru-RU" sz="2000" dirty="0" smtClean="0">
                <a:latin typeface="Franklin Gothic Demi" panose="020B0703020102020204" pitchFamily="34" charset="0"/>
              </a:rPr>
              <a:t> в этот день не оказалось. Жизнь здесь тянулась спокойно, медленно, один день почти не отличался от другого, разве что погода менялась с весны на лето, а с лета на осень.</a:t>
            </a:r>
          </a:p>
          <a:p>
            <a:pPr algn="just"/>
            <a:r>
              <a:rPr lang="ru-RU" sz="2000" dirty="0" smtClean="0">
                <a:latin typeface="Franklin Gothic Demi" panose="020B0703020102020204" pitchFamily="34" charset="0"/>
              </a:rPr>
              <a:t>Но в семействе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Самуэля</a:t>
            </a:r>
            <a:r>
              <a:rPr lang="ru-RU" sz="2000" dirty="0" smtClean="0">
                <a:latin typeface="Franklin Gothic Demi" panose="020B0703020102020204" pitchFamily="34" charset="0"/>
              </a:rPr>
              <a:t> Августа Эриксона никогда не бывало скучно. Папа любил хорошую шутку, и мама всегда встречала её с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улыбклй</a:t>
            </a:r>
            <a:r>
              <a:rPr lang="ru-RU" sz="2000" dirty="0" smtClean="0">
                <a:latin typeface="Franklin Gothic Demi" panose="020B0703020102020204" pitchFamily="34" charset="0"/>
              </a:rPr>
              <a:t>. Она обожала мужа и своих четверых детей.</a:t>
            </a:r>
          </a:p>
          <a:p>
            <a:pPr algn="just"/>
            <a:r>
              <a:rPr lang="ru-RU" sz="2000" dirty="0" smtClean="0">
                <a:latin typeface="Franklin Gothic Demi" panose="020B0703020102020204" pitchFamily="34" charset="0"/>
              </a:rPr>
              <a:t>А дети – три сестры и брат – бегали по усадьбе и играли с утра до вечера. Они становились разбойниками, привидениями, принцессами, троллями, королями, они то оказывались на крыше дома, то прятались в стогах сена, то залезали в погреб, а то прыгали,</a:t>
            </a:r>
          </a:p>
          <a:p>
            <a:pPr algn="ctr"/>
            <a:endParaRPr lang="ru-RU" dirty="0">
              <a:latin typeface="Franklin Gothic Demi" panose="020B07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2" t="47446" r="5424" b="23463"/>
          <a:stretch/>
        </p:blipFill>
        <p:spPr>
          <a:xfrm>
            <a:off x="288436" y="539450"/>
            <a:ext cx="2600696" cy="35812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4283" y="4470191"/>
            <a:ext cx="2167247" cy="176552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Астрид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Эриксон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с</a:t>
            </a:r>
            <a:r>
              <a:rPr lang="ru-RU" dirty="0" smtClean="0">
                <a:solidFill>
                  <a:srgbClr val="002060"/>
                </a:solidFill>
              </a:rPr>
              <a:t>о страшим братом</a:t>
            </a:r>
          </a:p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Гуннаром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1908 г.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95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70633" y="1126402"/>
            <a:ext cx="5747656" cy="49181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latin typeface="Franklin Gothic Demi" panose="020B0703020102020204" pitchFamily="34" charset="0"/>
              </a:rPr>
              <a:t>п</a:t>
            </a:r>
            <a:r>
              <a:rPr lang="ru-RU" dirty="0" smtClean="0">
                <a:latin typeface="Franklin Gothic Demi" panose="020B0703020102020204" pitchFamily="34" charset="0"/>
              </a:rPr>
              <a:t>очти не умея плавать, в соседнюю речку. Про обед они всегда забывали, на ужин опаздывали, приходили в мокрых грязных башмаках и разорванных платьях. Но мама никогда не сердилась, - лишь улыбнувшись немножечко грустно, она бережно их отмывала, лечила ссадины и ушибы, вытаскивала из волос сено, мох, обломки сухих веток и мелкие камушки, кормила простой, но вкусной деревенской пищей и снова отпускала играть. И тогда вокруг усадьбы опять разыгрывались увлекательные представления с королями, разбойниками, принцессами и горными волшебниками – троллями.</a:t>
            </a:r>
          </a:p>
          <a:p>
            <a:pPr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такая была жизнь у маленькой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Эриксон в родной усадьбе Нес. И не было лучше места на Земле.</a:t>
            </a:r>
          </a:p>
          <a:p>
            <a:pPr algn="ctr"/>
            <a:endParaRPr lang="ru-RU" dirty="0">
              <a:latin typeface="Franklin Gothic Demi" panose="020B0703020102020204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695199" y="5154082"/>
            <a:ext cx="2167247" cy="86154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Семья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Эриксон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1" t="52034" r="7175" b="14892"/>
          <a:stretch/>
        </p:blipFill>
        <p:spPr>
          <a:xfrm rot="10800000">
            <a:off x="417482" y="972689"/>
            <a:ext cx="5035141" cy="364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807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70633" y="201880"/>
            <a:ext cx="5747656" cy="63770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a_CooperBlack" panose="0208090404030B020404" pitchFamily="18" charset="-52"/>
              </a:rPr>
              <a:t>Первое чтение</a:t>
            </a:r>
          </a:p>
          <a:p>
            <a:pPr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У маленькой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не было ни одной детской книжки. Она вообще не знала, что на свете бывают книги для детей. По праздникам родители водили её в церковь, и там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Акстрид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видела Библию с молитвенником. Но это были книги для взрослых. К тому же церковное чтение казалось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ужасно скучным. Такими же скучными становились и взрослые. Даже мама больно дёргала дочку за руку, когда та собиралась попрыгать от скамейки к скамейке. С тех пор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решила, что чтение – это очень неприятное занятие.</a:t>
            </a:r>
          </a:p>
          <a:p>
            <a:pPr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Но однажды случилось чудо.</a:t>
            </a:r>
          </a:p>
          <a:p>
            <a:pPr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Недалеко от усадьбы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Эриксонов</a:t>
            </a:r>
            <a:r>
              <a:rPr lang="ru-RU" sz="2000" dirty="0" smtClean="0">
                <a:latin typeface="Franklin Gothic Demi" panose="020B0703020102020204" pitchFamily="34" charset="0"/>
              </a:rPr>
              <a:t> в тесном домике с облупившейся краской жила семья пастуха. Дочь пастуха Эдит была уже взрослой девочкой и ходила в городскую народную школу. Но иногда они вместе играли.</a:t>
            </a:r>
          </a:p>
          <a:p>
            <a:pPr algn="ctr"/>
            <a:endParaRPr lang="ru-RU" dirty="0">
              <a:latin typeface="Franklin Gothic Demi" panose="020B07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0" t="27706" r="5581" b="40606"/>
          <a:stretch/>
        </p:blipFill>
        <p:spPr>
          <a:xfrm>
            <a:off x="285007" y="201880"/>
            <a:ext cx="5004186" cy="3455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https://kartinkin.net/uploads/posts/2022-02/1645775637_6-kartinkin-net-p-knigi-na-prozrachnom-fone-kartinki-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78" y="3546209"/>
            <a:ext cx="4025735" cy="303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85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9046" y="201880"/>
            <a:ext cx="11273905" cy="63889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Как-то раз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прибежала к ним и с удивлением увидела раскрытую книгу.</a:t>
            </a:r>
          </a:p>
          <a:p>
            <a:pPr marL="800100" lvl="1" indent="-34290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Хочешь я почитаю тебе сказку? – спросила Эдит.</a:t>
            </a:r>
          </a:p>
          <a:p>
            <a:pPr marL="742950" lvl="1" indent="-28575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Не надо, не хочу! –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даже руками замахала. – Пойдём лучше побегаем!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Но Эдит не поддалась на уговоры и начала читать сказку про фею и великана.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В первые минуты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вертелась на лавке, вздыхала и морщилась, а потом заслушалась. Да так, что даже рот раскрыла от удивления. Оказалось, что не все книги были обязательно скучными. Эта книга рассказывала о таких удивительных приключениях, которые она в своих играх и придумать не могла!</a:t>
            </a:r>
          </a:p>
          <a:p>
            <a:pPr marL="800100" lvl="1" indent="-34290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Это всё взаправду было?! – удивлённо спросила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.</a:t>
            </a:r>
          </a:p>
          <a:p>
            <a:pPr marL="742950" lvl="1" indent="-28575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- Раз в книге написано, значит, взаправду, - серьёзно ответила Эдит.</a:t>
            </a:r>
          </a:p>
          <a:p>
            <a:pPr marL="742950" lvl="1" indent="-28575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- Дай посмотреть!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долго разглядывала рисунки и непонятные чёрные значки, которые знающая Эдит складывала в слова. А потом, по дороге домой, она снова и снова вспоминала эту необыкновенную сказку.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На следующий день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с раннего утра ходила вокруг домика пастуха – ждала, когда Эдит вернётся из школы. А едва увидела её вдалеке на тропинке, как побежала навстречу и сразу стала просить:</a:t>
            </a:r>
            <a:endParaRPr lang="ru-RU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50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9046" y="201880"/>
            <a:ext cx="11273905" cy="63889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- Почитай мне ещё ту книжку!</a:t>
            </a:r>
          </a:p>
          <a:p>
            <a:pPr marL="800100" lvl="1" indent="-34290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Зачем же ту, я другую взяла в библиотеке! – важно ответила Эдит. – Сейчас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накрмлю</a:t>
            </a:r>
            <a:r>
              <a:rPr lang="ru-RU" sz="2000" dirty="0" smtClean="0">
                <a:latin typeface="Franklin Gothic Demi" panose="020B0703020102020204" pitchFamily="34" charset="0"/>
              </a:rPr>
              <a:t> поросёнка и кур, приготовлю уроки и почитаю.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помогала отнести еду для поросёнка, налила в глиняную миску свежую воду для кур, а потом тихо, не дыша, уселась на скамью смотреть, как Эдит старательно выписывает слова в тетради. Наконец снова началось чтение.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новая книга была сказкой о троллях и домовых, и они читали её несколько дней. </a:t>
            </a:r>
          </a:p>
          <a:p>
            <a:pPr marL="800100" lvl="1" indent="-34290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Если я очень сильно попрошу Господа, он выполнит моё желание? – спросила вечером у родителей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.</a:t>
            </a:r>
          </a:p>
          <a:p>
            <a:pPr marL="742950" lvl="1" indent="-28575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 Добрые желания Господь старается выполнять, - ответила мама.</a:t>
            </a:r>
          </a:p>
          <a:p>
            <a:pPr lvl="2" algn="just"/>
            <a:r>
              <a:rPr lang="ru-RU" sz="2000" dirty="0" smtClean="0">
                <a:latin typeface="Franklin Gothic Demi" panose="020B0703020102020204" pitchFamily="34" charset="0"/>
              </a:rPr>
              <a:t>И тогда перед сном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обратилась к Богу. Тихо-тихо, чтобы услышал только Он, она стала просить Его поскорей научить её читать.</a:t>
            </a:r>
          </a:p>
          <a:p>
            <a:pPr lvl="2" algn="just"/>
            <a:endParaRPr lang="ru-RU" sz="2000" dirty="0" smtClean="0">
              <a:latin typeface="Franklin Gothic Demi" panose="020B0703020102020204" pitchFamily="34" charset="0"/>
            </a:endParaRPr>
          </a:p>
          <a:p>
            <a:pPr lvl="2" algn="ctr"/>
            <a:r>
              <a:rPr lang="ru-RU" sz="2000" dirty="0" smtClean="0">
                <a:solidFill>
                  <a:srgbClr val="0070C0"/>
                </a:solidFill>
                <a:latin typeface="a_CooperBlack" panose="0208090404030B020404" pitchFamily="18" charset="-52"/>
              </a:rPr>
              <a:t>В народной школе</a:t>
            </a:r>
          </a:p>
          <a:p>
            <a:pPr lvl="2" algn="just"/>
            <a:endParaRPr lang="ru-RU" sz="2000" dirty="0">
              <a:latin typeface="Franklin Gothic Demi" panose="020B0703020102020204" pitchFamily="34" charset="0"/>
            </a:endParaRPr>
          </a:p>
          <a:p>
            <a:pPr lvl="2" algn="just"/>
            <a:r>
              <a:rPr lang="ru-RU" sz="2000" dirty="0" smtClean="0">
                <a:latin typeface="Franklin Gothic Demi" panose="020B0703020102020204" pitchFamily="34" charset="0"/>
              </a:rPr>
              <a:t>Когда человек изо всех сил хочет научиться хорошему делу, он обязательно ему научится. И скоро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уже умела читать. Эдит приносила одну книгу за другой, и они читали теперь вместе.</a:t>
            </a:r>
          </a:p>
          <a:p>
            <a:pPr lvl="2" algn="just"/>
            <a:endParaRPr lang="ru-RU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031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5013" y="201881"/>
            <a:ext cx="11257938" cy="26564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А потом и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повели в городскую народную школу. Школа располагалась на улице, которую называли Большой. Её вымостили булыжником, и по этим гладким сероватым камням было интересно прыгать на одной ножке.</a:t>
            </a:r>
          </a:p>
          <a:p>
            <a:pPr lvl="1" algn="just"/>
            <a:r>
              <a:rPr lang="ru-RU" sz="2000" dirty="0" smtClean="0">
                <a:latin typeface="Franklin Gothic Demi" panose="020B0703020102020204" pitchFamily="34" charset="0"/>
              </a:rPr>
              <a:t> 	остальные улицы в городке были узкими. Вдоль них теснились старинные каменные дома с красно-коричневыми черепичными крышами.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жаль только, с учительницей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не повезло. Она постоянно сердилась и не любила, когда любопытные ученицы задавали много вопросов.</a:t>
            </a:r>
            <a:endParaRPr lang="ru-RU" dirty="0">
              <a:latin typeface="Franklin Gothic Demi" panose="020B07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47619" r="20468" b="28658"/>
          <a:stretch/>
        </p:blipFill>
        <p:spPr>
          <a:xfrm>
            <a:off x="261258" y="3125780"/>
            <a:ext cx="5260768" cy="346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652654" y="2858289"/>
            <a:ext cx="6072313" cy="37325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- Учите то, что вам задано! – обрывала она девочек.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А вокруг происходило столько интересного! Дома у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, например, подрастал ягнёночек. Он был совсем ручным и бегал за ней, словно верный щенок, а однажды пришёл с ней в школу.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всю дорогу уговаривала его вернуться назад, даже несколько раз замахнулась прутиком. Но ягнёнок не отставал. Они отошли от дома уже далеко, и она испугалась, что, если прогонит ягнёнка, </a:t>
            </a:r>
            <a:endParaRPr lang="ru-RU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94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5087" y="201880"/>
            <a:ext cx="8597864" cy="39223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ru-RU" sz="2000" dirty="0" smtClean="0">
                <a:latin typeface="Franklin Gothic Demi" panose="020B0703020102020204" pitchFamily="34" charset="0"/>
              </a:rPr>
              <a:t>он один потеряется. Тогда они и пришли вдвоём. И, накинув на ягнёночка поясок,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привязала его у входа в школу. </a:t>
            </a:r>
          </a:p>
          <a:p>
            <a:pPr marL="800100" lvl="1" indent="-34290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Ты бы ещё корову сюда привела! Рассердилась учительница. – Или ты не понимаешь, что у нас учатся дети из хороших семей?!</a:t>
            </a:r>
          </a:p>
          <a:p>
            <a:pPr marL="800100" lvl="1" indent="-34290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- Моя семья тоже хорошая, - возразила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Но учительница только брезгливо сморщила нос.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Зато в третьем классе к ним пришла как раз такая, о которой мечтали все. Новая учительница разговаривала с детьми ласково, обожала весело посмеяться и даже как-то раз залезла с ученицами играть на крышу!</a:t>
            </a:r>
          </a:p>
          <a:p>
            <a:pPr lvl="1" algn="just"/>
            <a:r>
              <a:rPr lang="ru-RU" sz="2000" dirty="0" smtClean="0">
                <a:latin typeface="Franklin Gothic Demi" panose="020B0703020102020204" pitchFamily="34" charset="0"/>
              </a:rPr>
              <a:t>	Теперь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пропадала в школе подолгу. Её записали в библиотеку, где на полках стояло множество книг. Скоро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endParaRPr lang="ru-RU" dirty="0">
              <a:latin typeface="Franklin Gothic Demi" panose="020B07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242" y="4124201"/>
            <a:ext cx="11487726" cy="24666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ru-RU" sz="2000" dirty="0" smtClean="0">
                <a:latin typeface="Franklin Gothic Demi" panose="020B0703020102020204" pitchFamily="34" charset="0"/>
              </a:rPr>
              <a:t>Стала лучшей читательницей в школе. А из увлечённых читателей нередко получаются хорошие писатели.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однажды учитель шведского языка задал классу написать сочинения. А проверив их, открыл одну из тетрадок и объявил:</a:t>
            </a:r>
          </a:p>
          <a:p>
            <a:pPr marL="800100" lvl="1" indent="-34290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Это сочинение я хочу прочитать вслух: оно самое интересное. Его написала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С тех пор каждое её сочинение он с удовольствием читал перед классом. Но однажды учитель сказал:</a:t>
            </a:r>
            <a:r>
              <a:rPr lang="ru-RU" sz="2000" dirty="0">
                <a:latin typeface="Franklin Gothic Demi" panose="020B0703020102020204" pitchFamily="34" charset="0"/>
              </a:rPr>
              <a:t>	</a:t>
            </a:r>
            <a:endParaRPr lang="ru-RU" dirty="0">
              <a:latin typeface="Franklin Gothic Demi" panose="020B0703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0" t="50823" r="5026" b="23376"/>
          <a:stretch/>
        </p:blipFill>
        <p:spPr>
          <a:xfrm rot="10800000">
            <a:off x="438991" y="429898"/>
            <a:ext cx="2256576" cy="3466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9448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5087" y="201880"/>
            <a:ext cx="8597864" cy="39223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800100" lvl="1" indent="-342900" algn="just">
              <a:buFontTx/>
              <a:buChar char="-"/>
            </a:pPr>
            <a:r>
              <a:rPr lang="ru-RU" sz="2000" dirty="0" smtClean="0">
                <a:latin typeface="Franklin Gothic Demi" panose="020B0703020102020204" pitchFamily="34" charset="0"/>
              </a:rPr>
              <a:t>Я просил вас описать жизнь своей семьи. Сочинение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называется «Жизнь в нашей усадьбе». И оно так прекрасно, что, если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позволит, я отнесу его в газету.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Скоро сочинение тринадцатилетней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было напечатано в местной газете, и все жители узнали, что в их городе подрастает талантливая девочка.</a:t>
            </a:r>
          </a:p>
          <a:p>
            <a:pPr lvl="1" algn="ctr"/>
            <a:r>
              <a:rPr lang="ru-RU" sz="2000" dirty="0" err="1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 Линдгрен</a:t>
            </a:r>
          </a:p>
          <a:p>
            <a:pPr lvl="1" algn="ctr"/>
            <a:r>
              <a:rPr lang="ru-RU" sz="20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Любят дети всех стран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В 18 лет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начала самостоятельную жизнь. Она поехала в город Стокгольм и стала искать интересную работу. Только молодой девушке из провинции, которую никто не знает в столице, это сделать трудно.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снимала бедную комнату, и часто ей не 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endParaRPr lang="ru-RU" dirty="0">
              <a:latin typeface="Franklin Gothic Demi" panose="020B0703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241" y="4124201"/>
            <a:ext cx="8684819" cy="24666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х</a:t>
            </a:r>
            <a:r>
              <a:rPr lang="ru-RU" sz="2000" dirty="0" smtClean="0">
                <a:latin typeface="Franklin Gothic Demi" panose="020B0703020102020204" pitchFamily="34" charset="0"/>
              </a:rPr>
              <a:t>ватало денег на еду…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Потом её взяли редактором в издательство. А шеф издательства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Стуре</a:t>
            </a:r>
            <a:r>
              <a:rPr lang="ru-RU" sz="2000" dirty="0" smtClean="0">
                <a:latin typeface="Franklin Gothic Demi" panose="020B0703020102020204" pitchFamily="34" charset="0"/>
              </a:rPr>
              <a:t> Линдгрен скоро влюбился в талантливую весёлую девушку с добрыми, немного печальными глазами. И она тоже полюбила его. Так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Эриксон превратилась в </a:t>
            </a:r>
            <a:r>
              <a:rPr lang="ru-RU" sz="2000" dirty="0" err="1" smtClean="0">
                <a:latin typeface="Franklin Gothic Demi" panose="020B0703020102020204" pitchFamily="34" charset="0"/>
              </a:rPr>
              <a:t>Астрид</a:t>
            </a:r>
            <a:r>
              <a:rPr lang="ru-RU" sz="2000" dirty="0" smtClean="0">
                <a:latin typeface="Franklin Gothic Demi" panose="020B0703020102020204" pitchFamily="34" charset="0"/>
              </a:rPr>
              <a:t> Линдгрен.</a:t>
            </a:r>
          </a:p>
          <a:p>
            <a:pPr lvl="1" algn="just"/>
            <a:r>
              <a:rPr lang="ru-RU" sz="2000" dirty="0">
                <a:latin typeface="Franklin Gothic Demi" panose="020B0703020102020204" pitchFamily="34" charset="0"/>
              </a:rPr>
              <a:t>	</a:t>
            </a:r>
            <a:r>
              <a:rPr lang="ru-RU" sz="2000" dirty="0" smtClean="0">
                <a:latin typeface="Franklin Gothic Demi" panose="020B0703020102020204" pitchFamily="34" charset="0"/>
              </a:rPr>
              <a:t>Прошло немного времени, и это имя стало известно всем шведским семьям. Они с удовольствием читали и перечитывали</a:t>
            </a:r>
            <a:r>
              <a:rPr lang="ru-RU" sz="2000" dirty="0">
                <a:latin typeface="Franklin Gothic Demi" panose="020B0703020102020204" pitchFamily="34" charset="0"/>
              </a:rPr>
              <a:t>	</a:t>
            </a:r>
            <a:endParaRPr lang="ru-RU" dirty="0">
              <a:latin typeface="Franklin Gothic Demi" panose="020B0703020102020204" pitchFamily="34" charset="0"/>
            </a:endParaRPr>
          </a:p>
        </p:txBody>
      </p:sp>
      <p:pic>
        <p:nvPicPr>
          <p:cNvPr id="1026" name="Picture 2" descr="https://upload.wikimedia.org/wikipedia/commons/b/b4/Lindgren_1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6" y="448796"/>
            <a:ext cx="1954671" cy="2453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92739" y="3082517"/>
            <a:ext cx="1736503" cy="86154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err="1" smtClean="0">
                <a:solidFill>
                  <a:srgbClr val="002060"/>
                </a:solidFill>
              </a:rPr>
              <a:t>Астрид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Эриксон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1923 год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https://upload.wikimedia.org/wikipedia/commons/6/6c/Astrid_Lindgren_19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81637" y="4326378"/>
            <a:ext cx="1720367" cy="240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0746218" y="5802549"/>
            <a:ext cx="1272338" cy="861540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rgbClr val="002060"/>
                </a:solidFill>
              </a:rPr>
              <a:t>Астрид</a:t>
            </a:r>
            <a:endParaRPr lang="ru-RU" sz="1400" dirty="0" smtClean="0">
              <a:solidFill>
                <a:srgbClr val="002060"/>
              </a:solidFill>
            </a:endParaRP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Эриксон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1924 год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42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298</Words>
  <Application>Microsoft Office PowerPoint</Application>
  <PresentationFormat>Широкоэкранный</PresentationFormat>
  <Paragraphs>88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a_CooperBlack</vt:lpstr>
      <vt:lpstr>Academy</vt:lpstr>
      <vt:lpstr>Arial</vt:lpstr>
      <vt:lpstr>Calibri</vt:lpstr>
      <vt:lpstr>Calibri Light</vt:lpstr>
      <vt:lpstr>Franklin Gothic Demi</vt:lpstr>
      <vt:lpstr>Тема Office</vt:lpstr>
      <vt:lpstr>Когда  Астрид Линдгрен была маленькой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41</cp:revision>
  <dcterms:created xsi:type="dcterms:W3CDTF">2022-10-24T02:29:47Z</dcterms:created>
  <dcterms:modified xsi:type="dcterms:W3CDTF">2022-10-25T05:03:17Z</dcterms:modified>
</cp:coreProperties>
</file>