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39C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97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1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93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78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44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2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59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5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23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41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93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3BF0-37FC-4AAC-B6EE-1B6ECE31749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883A-8689-489D-80E9-33BBBE180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4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atnikstan.ru/history/den-narodnogo-edinstva/" TargetMode="External"/><Relationship Id="rId2" Type="http://schemas.openxmlformats.org/officeDocument/2006/relationships/hyperlink" Target="https://www.calend.ru/holidays/0/0/94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avoslavie.fm/interested/den-narodnogo-edinstva-istoriya-i-trradicii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060848"/>
            <a:ext cx="8352928" cy="158243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r>
              <a:rPr lang="ru-RU" sz="3600" dirty="0" smtClean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a_PlakatCmplRg" panose="020B0802030202020200" pitchFamily="34" charset="-52"/>
              </a:rPr>
              <a:t>День народного единства</a:t>
            </a:r>
            <a:endParaRPr lang="ru-RU" sz="3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a_PlakatCmplRg" panose="020B0802030202020200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836712"/>
            <a:ext cx="4248472" cy="79208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3600" dirty="0" smtClean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_PlakatCmplRg" panose="020B0802030202020200" pitchFamily="34" charset="-52"/>
              </a:rPr>
              <a:t>4 ноября - </a:t>
            </a:r>
            <a:endParaRPr lang="ru-RU" sz="360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latin typeface="a_PlakatCmplRg" panose="020B0802030202020200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4401108"/>
            <a:ext cx="7560840" cy="64807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3600" dirty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latin typeface="a_PlakatCmplRg" panose="020B0802030202020200" pitchFamily="34" charset="-52"/>
              </a:rPr>
              <a:t>и</a:t>
            </a:r>
            <a:r>
              <a:rPr lang="ru-RU" sz="3600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latin typeface="a_PlakatCmplRg" panose="020B0802030202020200" pitchFamily="34" charset="-52"/>
              </a:rPr>
              <a:t>стория праздника</a:t>
            </a:r>
            <a:endParaRPr lang="ru-RU" sz="3600" dirty="0">
              <a:ln w="28575">
                <a:solidFill>
                  <a:schemeClr val="tx1"/>
                </a:solidFill>
              </a:ln>
              <a:solidFill>
                <a:srgbClr val="FF3300"/>
              </a:solidFill>
              <a:latin typeface="a_PlakatCmplRg" panose="020B0802030202020200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32832" y="188640"/>
            <a:ext cx="123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12+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7865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115" y="5013176"/>
            <a:ext cx="8064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По предложению Минина на пост главного воеводы был приглашен 30-летний новгородский князь Дмитрий Пожарский.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44" y="444365"/>
            <a:ext cx="3487438" cy="4536504"/>
          </a:xfrm>
          <a:prstGeom prst="rect">
            <a:avLst/>
          </a:prstGeom>
          <a:ln w="228600" cap="sq" cmpd="thickThin">
            <a:solidFill>
              <a:srgbClr val="9E39C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6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-99392"/>
            <a:ext cx="8064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Под знамена Пожарского и Минина собралось огромное по тому времени войско - более 10 тысяч служилых поместных людей.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3473"/>
            <a:ext cx="4649104" cy="4620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2708920"/>
            <a:ext cx="33123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08038" algn="just"/>
            <a:r>
              <a:rPr lang="ru-RU" sz="22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</a:rPr>
              <a:t>Во всенародном ополчении, в освобождении Русской земли от иноземных захватчиков участвовали представители всех сословий и всех народов, входивших в состав русской державы.</a:t>
            </a:r>
          </a:p>
        </p:txBody>
      </p:sp>
    </p:spTree>
    <p:extLst>
      <p:ext uri="{BB962C8B-B14F-4D97-AF65-F5344CB8AC3E}">
        <p14:creationId xmlns:p14="http://schemas.microsoft.com/office/powerpoint/2010/main" val="335237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064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С чудотворной иконой Казанской Божией Матери Нижегородское земское ополчение сумело 4 ноября 1612 года взять штурмом Китай-город и изгнать поляков из Москвы.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772403" cy="4318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241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064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Эта победа послужила мощным импульсом для возрождения российского государства. А икона стала предметом особого почитания.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15477"/>
            <a:ext cx="3906739" cy="4630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2708920"/>
            <a:ext cx="38639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08038" algn="just"/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</a:rPr>
              <a:t>С тех </a:t>
            </a: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</a:rPr>
              <a:t>по </a:t>
            </a: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</a:rPr>
              <a:t>указу царя Алексея </a:t>
            </a: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</a:rPr>
              <a:t>Михайловича Романова было </a:t>
            </a: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</a:rPr>
              <a:t>установлено обязательное празднование 4 ноября как дня благодарности Пресвятой Богородице за ее помощь в освобождении России от </a:t>
            </a: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</a:rPr>
              <a:t>поляков. </a:t>
            </a:r>
            <a:endParaRPr lang="ru-RU" sz="2400" dirty="0">
              <a:ln>
                <a:solidFill>
                  <a:prstClr val="black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55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509120"/>
            <a:ext cx="8064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В 1818 году в Москве на Красной площади был установлен памятник Минину и Пожарскому. Этот памятник является первым в стране, который был посвящен не государям, а настоящим героям из народа.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95" y="260648"/>
            <a:ext cx="6801355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769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289" y="404664"/>
            <a:ext cx="806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 Изгнание поляков из России положило конец Смутному времени. Закончилась анархия. Россия постепенно начала возрождаться.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426722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53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6064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 ноября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стало днём народного единства, символом сплочения для защиты родной земли. Ещё не раз память о нём укрепляла русских людей в борьбе с захватчиками. Даже спустя 400 лет, мы вспоминаем эту дату, говоря, что в единстве наша сила и победа!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502183" cy="4307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924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5099" y="4150201"/>
            <a:ext cx="8064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В этот день по всей стране проходят праздничные гуляния, концерты, представления и спортивные мероприятия. Но главные мероприятия, посвященные Дню народного единства, проходят в сердце праздника — Нижнем Новгороде, и на Красной площади в Москве.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/>
          <a:stretch/>
        </p:blipFill>
        <p:spPr bwMode="auto">
          <a:xfrm>
            <a:off x="266330" y="404664"/>
            <a:ext cx="861690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009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25199" y="404664"/>
            <a:ext cx="1946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Источники: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2004" y="3573016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День народного единства России – 4 ноября [Электронный 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ресурс]. – Режим доступа 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: </a:t>
            </a:r>
            <a:r>
              <a:rPr lang="en-US" dirty="0" smtClean="0">
                <a:solidFill>
                  <a:srgbClr val="002060"/>
                </a:solidFill>
                <a:latin typeface="Luga" pitchFamily="2" charset="0"/>
                <a:hlinkClick r:id="rId2"/>
              </a:rPr>
              <a:t>https://www.calend.ru/holidays/0/0/94/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. - Заглавие 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с экрана. – 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26.10.2022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42088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День народного единства: почему отмечаем [Электронный 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ресурс]. – Режим доступа 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: </a:t>
            </a:r>
            <a:r>
              <a:rPr lang="en-US" dirty="0" smtClean="0">
                <a:solidFill>
                  <a:srgbClr val="002060"/>
                </a:solidFill>
                <a:latin typeface="Luga" pitchFamily="2" charset="0"/>
                <a:hlinkClick r:id="rId3"/>
              </a:rPr>
              <a:t>https://vatnikstan.ru/history/den-narodnogo-edinstva/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 - Заглавие 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с экрана. – 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26.10.2022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1059751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День народного единства. История и традиции [Электронный 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ресурс]. – Режим доступа 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: </a:t>
            </a:r>
            <a:r>
              <a:rPr lang="en-US" dirty="0" smtClean="0">
                <a:solidFill>
                  <a:srgbClr val="002060"/>
                </a:solidFill>
                <a:latin typeface="Luga" pitchFamily="2" charset="0"/>
                <a:hlinkClick r:id="rId4"/>
              </a:rPr>
              <a:t>https://pravoslavie.fm/interested/den-narodnogo-edinstva-istoriya-i-trradicii/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. - Заглавие 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с экрана. – </a:t>
            </a:r>
            <a:r>
              <a:rPr lang="ru-RU" dirty="0" smtClean="0">
                <a:solidFill>
                  <a:srgbClr val="002060"/>
                </a:solidFill>
                <a:latin typeface="Luga" pitchFamily="2" charset="0"/>
              </a:rPr>
              <a:t>26.10.2022</a:t>
            </a:r>
            <a:r>
              <a:rPr lang="ru-RU" dirty="0">
                <a:solidFill>
                  <a:srgbClr val="002060"/>
                </a:solidFill>
                <a:latin typeface="Lug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59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794352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9098" y="4869160"/>
            <a:ext cx="6067494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Если Вы хотите узнать больше,</a:t>
            </a:r>
          </a:p>
          <a:p>
            <a:pPr algn="ctr"/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риходите в библиотеку-филиал № 2</a:t>
            </a:r>
          </a:p>
          <a:p>
            <a:pPr algn="ctr"/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адресу:</a:t>
            </a:r>
          </a:p>
          <a:p>
            <a:pPr algn="ctr"/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Заринск, ул. Центральная, 24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59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071084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Праздник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был учрежден Федеральным Законом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«О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внесении в статью 1 Федерального закона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«О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днях воинской славы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 России», подписанным в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декабре 2004 года президентом России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В. В. Путиным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. 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7" t="3486" r="39424" b="34377"/>
          <a:stretch/>
        </p:blipFill>
        <p:spPr bwMode="auto">
          <a:xfrm>
            <a:off x="6012160" y="1268760"/>
            <a:ext cx="2846774" cy="4186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458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3556" y="583813"/>
            <a:ext cx="5841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Вопросы 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самопроверки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305342"/>
            <a:ext cx="7056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1.Как </a:t>
            </a:r>
            <a:r>
              <a:rPr lang="ru-RU" sz="2400" b="1" dirty="0">
                <a:solidFill>
                  <a:srgbClr val="002060"/>
                </a:solidFill>
              </a:rPr>
              <a:t>называется праздник, который отмечается в России 4 ноября?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2.  С какого года начали отмечать этот праздник?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3. После окончания какой династии царей в России началось Смутное время?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4. Кто такой Кузьма Минин?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5. Что предложил народу Кузьма Минин?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6. Кого позвали на пост главного воеводы войска?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7. Какого числа Нижегородское земское ополчение сумело изгнать поляков из Москвы?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8. В каких городах были установлены памятники героям 1612 года?</a:t>
            </a:r>
          </a:p>
        </p:txBody>
      </p:sp>
    </p:spTree>
    <p:extLst>
      <p:ext uri="{BB962C8B-B14F-4D97-AF65-F5344CB8AC3E}">
        <p14:creationId xmlns:p14="http://schemas.microsoft.com/office/powerpoint/2010/main" val="361921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332656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Впервые в России этот новый всенародный праздник отмечался 4 ноября 2005 года.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 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Он является одним из самых молодых государственных праздников России. Однако события, которые мы вспоминаем - 4 ноября, произошли очень и очень давно. 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1648"/>
            <a:ext cx="6564511" cy="437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9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32656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Все началось со смутных лет начала XVII века. После смерти царя Ивана Грозного на русский престол взошел его сын Федор I Иоаннович. После его правления династия Рюриковичей прервалась.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88" y="2278943"/>
            <a:ext cx="2645169" cy="3426939"/>
          </a:xfrm>
          <a:prstGeom prst="rect">
            <a:avLst/>
          </a:prstGeom>
          <a:ln w="228600" cap="sq" cmpd="thickThin">
            <a:solidFill>
              <a:srgbClr val="9E39C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r="20714"/>
          <a:stretch/>
        </p:blipFill>
        <p:spPr bwMode="auto">
          <a:xfrm>
            <a:off x="4952264" y="2328202"/>
            <a:ext cx="3001509" cy="3328423"/>
          </a:xfrm>
          <a:prstGeom prst="rect">
            <a:avLst/>
          </a:prstGeom>
          <a:ln w="228600" cap="sq" cmpd="thickThin">
            <a:solidFill>
              <a:srgbClr val="9E39C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9581" y="6021288"/>
            <a:ext cx="2377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Иван Грозный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47740" y="5949280"/>
            <a:ext cx="32105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Фёдор 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Иоаннович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741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-26684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С этого момента в России начинается период, вошедший в историю как Смутное время: то тут, то там стали появляться «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лжедмитрии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», претендующие на престол, а также их противники и обличители. 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2849365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08038" algn="just"/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</a:rPr>
              <a:t>«Лжедмитрий - царевич Дмитрий, погибший при загадочных обстоятельствах еще при жизни Федора. В народе стали поговаривать, что он, может быть, вовсе и не умер…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54697"/>
            <a:ext cx="3456384" cy="3418247"/>
          </a:xfrm>
          <a:prstGeom prst="rect">
            <a:avLst/>
          </a:prstGeom>
          <a:ln w="228600" cap="sq" cmpd="thickThin">
            <a:solidFill>
              <a:srgbClr val="9E39C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6236008"/>
            <a:ext cx="24213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Лжедмитрий 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843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93" y="2323366"/>
            <a:ext cx="5688632" cy="4340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7" y="0"/>
            <a:ext cx="8064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На русском престоле началась настоящая чехарда. Борис Годунов, Лжедмитрий I, Василий Шуйский, Семибоярщина, польский королевич Владислав, Лжедмитрий II, а за ним и Лжедмитрий III. Вместе с ними пришли польские захватчики.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0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5724" y="-99392"/>
            <a:ext cx="8064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Единое русское государство распалось. Страна и народ были измучены до крайности. Многие всерьез поговаривали об окончательном падении "пресветлого московского царства".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Повсеместные грабежи, разбой, воровство.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2373"/>
          <a:stretch/>
        </p:blipFill>
        <p:spPr bwMode="auto">
          <a:xfrm>
            <a:off x="1083998" y="2219042"/>
            <a:ext cx="7388345" cy="4384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8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7" y="-99392"/>
            <a:ext cx="8064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В это тяжелое для России время патриарх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Гермоген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 призвал русский народ встать на защиту православия и изгнать польских захватчиков из Москвы.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80" y="1700808"/>
            <a:ext cx="6741867" cy="4901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95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5686" y="-99392"/>
            <a:ext cx="8064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8038"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В сентябре 1611 года "торговый человек", нижегородский земский староста Кузьма Минин обратился к горожанам с призывом создать народное ополчение.</a:t>
            </a:r>
          </a:p>
          <a:p>
            <a:pPr indent="808038"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 По призыву Минина горожане добровольно давали на создание земского ополчения "третью деньгу".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4904"/>
            <a:ext cx="7173223" cy="3960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6642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753</Words>
  <Application>Microsoft Office PowerPoint</Application>
  <PresentationFormat>Экран (4:3)</PresentationFormat>
  <Paragraphs>55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Филиал 2</dc:creator>
  <cp:lastModifiedBy>Филиал 2</cp:lastModifiedBy>
  <cp:revision>24</cp:revision>
  <dcterms:created xsi:type="dcterms:W3CDTF">2022-10-26T04:33:14Z</dcterms:created>
  <dcterms:modified xsi:type="dcterms:W3CDTF">2022-10-27T06:05:00Z</dcterms:modified>
</cp:coreProperties>
</file>