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67" r:id="rId3"/>
    <p:sldId id="266" r:id="rId4"/>
    <p:sldId id="264" r:id="rId5"/>
    <p:sldId id="262" r:id="rId6"/>
    <p:sldId id="263" r:id="rId7"/>
    <p:sldId id="258" r:id="rId8"/>
    <p:sldId id="269" r:id="rId9"/>
    <p:sldId id="260" r:id="rId10"/>
    <p:sldId id="261" r:id="rId11"/>
    <p:sldId id="265" r:id="rId12"/>
    <p:sldId id="259" r:id="rId13"/>
    <p:sldId id="257" r:id="rId14"/>
    <p:sldId id="268"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58C21-F777-4706-8F16-8A02039E221F}" type="datetimeFigureOut">
              <a:rPr lang="ru-RU" smtClean="0"/>
              <a:t>22.01.2023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9686C-B335-496D-8489-E00D05B30E60}" type="slidenum">
              <a:rPr lang="ru-RU" smtClean="0"/>
              <a:t>‹#›</a:t>
            </a:fld>
            <a:endParaRPr lang="ru-RU"/>
          </a:p>
        </p:txBody>
      </p:sp>
    </p:spTree>
    <p:extLst>
      <p:ext uri="{BB962C8B-B14F-4D97-AF65-F5344CB8AC3E}">
        <p14:creationId xmlns:p14="http://schemas.microsoft.com/office/powerpoint/2010/main" val="202663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B9686C-B335-496D-8489-E00D05B30E60}" type="slidenum">
              <a:rPr lang="ru-RU" smtClean="0"/>
              <a:t>2</a:t>
            </a:fld>
            <a:endParaRPr lang="ru-RU" dirty="0"/>
          </a:p>
        </p:txBody>
      </p:sp>
    </p:spTree>
    <p:extLst>
      <p:ext uri="{BB962C8B-B14F-4D97-AF65-F5344CB8AC3E}">
        <p14:creationId xmlns:p14="http://schemas.microsoft.com/office/powerpoint/2010/main" val="94696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22.01.2023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22.01.2023</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22.01.2023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22.01.2023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22.01.2023</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22.01.2023</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22.01.2023</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22.01.2023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27.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image" Target="../media/image31.jpeg"/><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23.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jpeg"/><Relationship Id="rId1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СоюзПенсионеров\Desktop\Рожкова И.В\книги картинки\books-3657321_1280.png"/>
          <p:cNvPicPr/>
          <p:nvPr/>
        </p:nvPicPr>
        <p:blipFill rotWithShape="1">
          <a:blip r:embed="rId2" cstate="print">
            <a:extLst>
              <a:ext uri="{28A0092B-C50C-407E-A947-70E740481C1C}">
                <a14:useLocalDpi xmlns:a14="http://schemas.microsoft.com/office/drawing/2010/main" val="0"/>
              </a:ext>
            </a:extLst>
          </a:blip>
          <a:srcRect l="18716" r="18645"/>
          <a:stretch/>
        </p:blipFill>
        <p:spPr bwMode="auto">
          <a:xfrm>
            <a:off x="0" y="3783033"/>
            <a:ext cx="3096344" cy="3068960"/>
          </a:xfrm>
          <a:prstGeom prst="rect">
            <a:avLst/>
          </a:prstGeom>
          <a:noFill/>
          <a:ln>
            <a:noFill/>
          </a:ln>
        </p:spPr>
      </p:pic>
      <p:pic>
        <p:nvPicPr>
          <p:cNvPr id="8" name="Рисунок 7"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8716" r="18645"/>
          <a:stretch/>
        </p:blipFill>
        <p:spPr bwMode="auto">
          <a:xfrm>
            <a:off x="6407696" y="3987334"/>
            <a:ext cx="2736304" cy="2852936"/>
          </a:xfrm>
          <a:prstGeom prst="rect">
            <a:avLst/>
          </a:prstGeom>
          <a:noFill/>
          <a:ln>
            <a:noFill/>
          </a:ln>
        </p:spPr>
      </p:pic>
      <p:sp>
        <p:nvSpPr>
          <p:cNvPr id="2" name="Заголовок 1"/>
          <p:cNvSpPr>
            <a:spLocks noGrp="1"/>
          </p:cNvSpPr>
          <p:nvPr>
            <p:ph type="ctrTitle"/>
          </p:nvPr>
        </p:nvSpPr>
        <p:spPr>
          <a:xfrm>
            <a:off x="2002960" y="1196752"/>
            <a:ext cx="6891044" cy="3240360"/>
          </a:xfrm>
        </p:spPr>
        <p:txBody>
          <a:bodyPr>
            <a:noAutofit/>
          </a:bodyPr>
          <a:lstStyle/>
          <a:p>
            <a:pPr algn="ctr"/>
            <a:r>
              <a:rPr lang="ru-RU" sz="6000" dirty="0" smtClean="0">
                <a:solidFill>
                  <a:srgbClr val="00B050"/>
                </a:solidFill>
                <a:latin typeface="a_PlakatTitulCm" panose="020B0802030202020200" pitchFamily="34" charset="-52"/>
              </a:rPr>
              <a:t>Рейтинг самых читаемых </a:t>
            </a:r>
            <a:br>
              <a:rPr lang="ru-RU" sz="6000" dirty="0" smtClean="0">
                <a:solidFill>
                  <a:srgbClr val="00B050"/>
                </a:solidFill>
                <a:latin typeface="a_PlakatTitulCm" panose="020B0802030202020200" pitchFamily="34" charset="-52"/>
              </a:rPr>
            </a:br>
            <a:r>
              <a:rPr lang="ru-RU" sz="6000" dirty="0" smtClean="0">
                <a:solidFill>
                  <a:srgbClr val="00B050"/>
                </a:solidFill>
                <a:latin typeface="a_PlakatTitulCm" panose="020B0802030202020200" pitchFamily="34" charset="-52"/>
              </a:rPr>
              <a:t>книг 2022 года</a:t>
            </a:r>
            <a:endParaRPr lang="ru-RU" sz="6000" dirty="0">
              <a:solidFill>
                <a:srgbClr val="00B050"/>
              </a:solidFill>
              <a:latin typeface="a_PlakatTitulCm" panose="020B0802030202020200" pitchFamily="34" charset="-52"/>
            </a:endParaRPr>
          </a:p>
        </p:txBody>
      </p:sp>
      <p:pic>
        <p:nvPicPr>
          <p:cNvPr id="7" name="Рисунок 6" descr="C:\Users\СоюзПенсионеров\Desktop\Рожкова И.В\книги картинки\books-3657321_1280.png"/>
          <p:cNvPicPr/>
          <p:nvPr/>
        </p:nvPicPr>
        <p:blipFill rotWithShape="1">
          <a:blip r:embed="rId4" cstate="print">
            <a:extLst>
              <a:ext uri="{28A0092B-C50C-407E-A947-70E740481C1C}">
                <a14:useLocalDpi xmlns:a14="http://schemas.microsoft.com/office/drawing/2010/main" val="0"/>
              </a:ext>
            </a:extLst>
          </a:blip>
          <a:srcRect l="18716" r="18645"/>
          <a:stretch/>
        </p:blipFill>
        <p:spPr bwMode="auto">
          <a:xfrm>
            <a:off x="5327576" y="4683870"/>
            <a:ext cx="2160240" cy="2100735"/>
          </a:xfrm>
          <a:prstGeom prst="rect">
            <a:avLst/>
          </a:prstGeom>
          <a:noFill/>
          <a:ln>
            <a:noFill/>
          </a:ln>
        </p:spPr>
      </p:pic>
      <p:pic>
        <p:nvPicPr>
          <p:cNvPr id="6" name="Рисунок 5" descr="C:\Users\СоюзПенсионеров\Desktop\Рожкова И.В\книги картинки\books-3657321_1280.png"/>
          <p:cNvPicPr/>
          <p:nvPr/>
        </p:nvPicPr>
        <p:blipFill rotWithShape="1">
          <a:blip r:embed="rId4" cstate="print">
            <a:extLst>
              <a:ext uri="{28A0092B-C50C-407E-A947-70E740481C1C}">
                <a14:useLocalDpi xmlns:a14="http://schemas.microsoft.com/office/drawing/2010/main" val="0"/>
              </a:ext>
            </a:extLst>
          </a:blip>
          <a:srcRect l="18716" r="18645"/>
          <a:stretch/>
        </p:blipFill>
        <p:spPr bwMode="auto">
          <a:xfrm>
            <a:off x="1907704" y="4655260"/>
            <a:ext cx="2160240" cy="2100735"/>
          </a:xfrm>
          <a:prstGeom prst="rect">
            <a:avLst/>
          </a:prstGeom>
          <a:noFill/>
          <a:ln>
            <a:noFill/>
          </a:ln>
        </p:spPr>
      </p:pic>
      <p:sp>
        <p:nvSpPr>
          <p:cNvPr id="3" name="Подзаголовок 2"/>
          <p:cNvSpPr>
            <a:spLocks noGrp="1"/>
          </p:cNvSpPr>
          <p:nvPr>
            <p:ph type="subTitle" idx="1"/>
          </p:nvPr>
        </p:nvSpPr>
        <p:spPr>
          <a:xfrm>
            <a:off x="1938556" y="6093296"/>
            <a:ext cx="5392688" cy="581814"/>
          </a:xfrm>
          <a:noFill/>
        </p:spPr>
        <p:txBody>
          <a:bodyPr>
            <a:normAutofit/>
          </a:bodyPr>
          <a:lstStyle/>
          <a:p>
            <a:pPr algn="ctr"/>
            <a:r>
              <a:rPr lang="ru-RU" sz="2800" b="1" dirty="0" smtClean="0">
                <a:ln w="12700">
                  <a:solidFill>
                    <a:schemeClr val="accent3">
                      <a:lumMod val="50000"/>
                    </a:schemeClr>
                  </a:solidFill>
                  <a:prstDash val="solid"/>
                </a:ln>
                <a:solidFill>
                  <a:srgbClr val="00B050"/>
                </a:solidFill>
                <a:effectLst>
                  <a:outerShdw blurRad="41275" dist="20320" dir="1800000" algn="tl" rotWithShape="0">
                    <a:srgbClr val="000000">
                      <a:alpha val="40000"/>
                    </a:srgbClr>
                  </a:outerShdw>
                </a:effectLst>
                <a:latin typeface="a_PlakatTitulCm" panose="020B0802030202020200" pitchFamily="34" charset="-52"/>
              </a:rPr>
              <a:t>2023</a:t>
            </a:r>
            <a:endParaRPr lang="ru-RU" sz="2800" b="1" dirty="0">
              <a:ln w="12700">
                <a:solidFill>
                  <a:schemeClr val="accent3">
                    <a:lumMod val="50000"/>
                  </a:schemeClr>
                </a:solidFill>
                <a:prstDash val="solid"/>
              </a:ln>
              <a:solidFill>
                <a:srgbClr val="00B050"/>
              </a:solidFill>
              <a:effectLst>
                <a:outerShdw blurRad="41275" dist="20320" dir="1800000" algn="tl" rotWithShape="0">
                  <a:srgbClr val="000000">
                    <a:alpha val="40000"/>
                  </a:srgbClr>
                </a:outerShdw>
              </a:effectLst>
              <a:latin typeface="a_PlakatTitulCm" panose="020B0802030202020200" pitchFamily="34" charset="-52"/>
            </a:endParaRPr>
          </a:p>
          <a:p>
            <a:endParaRPr lang="ru-RU" sz="2800" dirty="0">
              <a:solidFill>
                <a:srgbClr val="00B050"/>
              </a:solidFill>
            </a:endParaRPr>
          </a:p>
        </p:txBody>
      </p:sp>
      <p:sp>
        <p:nvSpPr>
          <p:cNvPr id="4" name="Прямоугольник 3"/>
          <p:cNvSpPr/>
          <p:nvPr/>
        </p:nvSpPr>
        <p:spPr>
          <a:xfrm>
            <a:off x="251520" y="105332"/>
            <a:ext cx="8712968" cy="1368152"/>
          </a:xfrm>
          <a:prstGeom prst="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Муниципальное бюджетное учреждение культуры</a:t>
            </a:r>
          </a:p>
          <a:p>
            <a:pPr algn="ct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«Централизованная библиотечная система»</a:t>
            </a:r>
          </a:p>
          <a:p>
            <a:pPr algn="ct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города Заринска</a:t>
            </a:r>
          </a:p>
          <a:p>
            <a:pPr algn="ct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Центральная городская модельная библиотека</a:t>
            </a:r>
          </a:p>
        </p:txBody>
      </p:sp>
    </p:spTree>
    <p:extLst>
      <p:ext uri="{BB962C8B-B14F-4D97-AF65-F5344CB8AC3E}">
        <p14:creationId xmlns:p14="http://schemas.microsoft.com/office/powerpoint/2010/main" val="2455817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4860032" y="260648"/>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572000" y="764704"/>
            <a:ext cx="3960440" cy="5616624"/>
          </a:xfrm>
        </p:spPr>
        <p:txBody>
          <a:bodyPr>
            <a:normAutofit/>
          </a:bodyPr>
          <a:lstStyle/>
          <a:p>
            <a:pPr marL="0" indent="457200">
              <a:buNone/>
            </a:pPr>
            <a:r>
              <a:rPr lang="ru-RU" sz="2000" dirty="0">
                <a:latin typeface="Times New Roman" panose="02020603050405020304" pitchFamily="18" charset="0"/>
                <a:cs typeface="Times New Roman" panose="02020603050405020304" pitchFamily="18" charset="0"/>
              </a:rPr>
              <a:t>Это озеро не зря называют гиблым. Жители близлежащей деревни рассказывают, что иногда в тумане появляется призрачная лодка с сидящим в ней черным человеком. Увидеть его – не к </a:t>
            </a:r>
            <a:r>
              <a:rPr lang="ru-RU" sz="2000" dirty="0" smtClean="0">
                <a:latin typeface="Times New Roman" panose="02020603050405020304" pitchFamily="18" charset="0"/>
                <a:cs typeface="Times New Roman" panose="02020603050405020304" pitchFamily="18" charset="0"/>
              </a:rPr>
              <a:t>добру…</a:t>
            </a:r>
          </a:p>
          <a:p>
            <a:pPr marL="0" indent="457200">
              <a:buNone/>
            </a:pPr>
            <a:r>
              <a:rPr lang="ru-RU" sz="2000" dirty="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снова команде исследователей сверхъестественного предстоит справиться с непростым заданием. Их ждут призраки – реальные и мнимые, временные петли и смертельные опасности. Смогут ли они взглянуть в глаза своему страху и уцелеть?</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098" name="Picture 2" descr="C:\Users\СоюзПенсионеров\Desktop\рейтинг самых читаемых книг 2022\45338790-1.jpg"/>
          <p:cNvPicPr>
            <a:picLocks noChangeAspect="1" noChangeArrowheads="1"/>
          </p:cNvPicPr>
          <p:nvPr/>
        </p:nvPicPr>
        <p:blipFill rotWithShape="1">
          <a:blip r:embed="rId2">
            <a:extLst>
              <a:ext uri="{28A0092B-C50C-407E-A947-70E740481C1C}">
                <a14:useLocalDpi xmlns:a14="http://schemas.microsoft.com/office/drawing/2010/main" val="0"/>
              </a:ext>
            </a:extLst>
          </a:blip>
          <a:srcRect l="8000" r="9111"/>
          <a:stretch/>
        </p:blipFill>
        <p:spPr bwMode="auto">
          <a:xfrm>
            <a:off x="129258" y="186359"/>
            <a:ext cx="4298726" cy="655500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8210" r="19476"/>
          <a:stretch/>
        </p:blipFill>
        <p:spPr bwMode="auto">
          <a:xfrm>
            <a:off x="7164288" y="5390237"/>
            <a:ext cx="1589293" cy="1453625"/>
          </a:xfrm>
          <a:prstGeom prst="rect">
            <a:avLst/>
          </a:prstGeom>
          <a:noFill/>
          <a:ln>
            <a:noFill/>
          </a:ln>
        </p:spPr>
      </p:pic>
    </p:spTree>
    <p:extLst>
      <p:ext uri="{BB962C8B-B14F-4D97-AF65-F5344CB8AC3E}">
        <p14:creationId xmlns:p14="http://schemas.microsoft.com/office/powerpoint/2010/main" val="130356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3995936" y="188640"/>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2483768" y="764704"/>
            <a:ext cx="6408712" cy="5976663"/>
          </a:xfrm>
        </p:spPr>
        <p:txBody>
          <a:bodyPr>
            <a:noAutofit/>
          </a:bodyPr>
          <a:lstStyle/>
          <a:p>
            <a:pPr marL="0" indent="457200">
              <a:buNone/>
            </a:pPr>
            <a:r>
              <a:rPr lang="ru-RU" sz="1900" dirty="0" smtClean="0">
                <a:latin typeface="Times New Roman" panose="02020603050405020304" pitchFamily="18" charset="0"/>
                <a:cs typeface="Times New Roman" panose="02020603050405020304" pitchFamily="18" charset="0"/>
              </a:rPr>
              <a:t>Ю. </a:t>
            </a:r>
            <a:r>
              <a:rPr lang="ru-RU" sz="1900" dirty="0" err="1">
                <a:latin typeface="Times New Roman" panose="02020603050405020304" pitchFamily="18" charset="0"/>
                <a:cs typeface="Times New Roman" panose="02020603050405020304" pitchFamily="18" charset="0"/>
              </a:rPr>
              <a:t>Несбё</a:t>
            </a:r>
            <a:r>
              <a:rPr lang="ru-RU" sz="1900" dirty="0">
                <a:latin typeface="Times New Roman" panose="02020603050405020304" pitchFamily="18" charset="0"/>
                <a:cs typeface="Times New Roman" panose="02020603050405020304" pitchFamily="18" charset="0"/>
              </a:rPr>
              <a:t>, норвежский писатель и ведущий представитель северного нуара, не перестает удивлять. Ломая стереотипы, пренебрегая правилами жанра, он показывает человека так откровенно, как если бы мы сами смотрели в зеркало, боясь себе признаться: это я. "В моей голове нет и не будет никакой цензуры", - утверждает </a:t>
            </a:r>
            <a:r>
              <a:rPr lang="ru-RU" sz="1900" dirty="0" err="1">
                <a:latin typeface="Times New Roman" panose="02020603050405020304" pitchFamily="18" charset="0"/>
                <a:cs typeface="Times New Roman" panose="02020603050405020304" pitchFamily="18" charset="0"/>
              </a:rPr>
              <a:t>Несбё</a:t>
            </a:r>
            <a:r>
              <a:rPr lang="ru-RU" sz="1900" dirty="0">
                <a:latin typeface="Times New Roman" panose="02020603050405020304" pitchFamily="18" charset="0"/>
                <a:cs typeface="Times New Roman" panose="02020603050405020304" pitchFamily="18" charset="0"/>
              </a:rPr>
              <a:t>. Он никогда не раскрывает своих замыслов заранее, и до недавнего времени было известно лишь то, что писатель работает над двумя сборниками короткой прозы. В первый из них вошли семь криминальных историй, объединенных темой ревности. Во втором - </a:t>
            </a:r>
            <a:r>
              <a:rPr lang="ru-RU" sz="1900" dirty="0" err="1">
                <a:latin typeface="Times New Roman" panose="02020603050405020304" pitchFamily="18" charset="0"/>
                <a:cs typeface="Times New Roman" panose="02020603050405020304" pitchFamily="18" charset="0"/>
              </a:rPr>
              <a:t>Несбё</a:t>
            </a:r>
            <a:r>
              <a:rPr lang="ru-RU" sz="1900" dirty="0">
                <a:latin typeface="Times New Roman" panose="02020603050405020304" pitchFamily="18" charset="0"/>
                <a:cs typeface="Times New Roman" panose="02020603050405020304" pitchFamily="18" charset="0"/>
              </a:rPr>
              <a:t> обращается к теме гибели </a:t>
            </a:r>
            <a:r>
              <a:rPr lang="ru-RU" sz="1900" dirty="0" smtClean="0">
                <a:latin typeface="Times New Roman" panose="02020603050405020304" pitchFamily="18" charset="0"/>
                <a:cs typeface="Times New Roman" panose="02020603050405020304" pitchFamily="18" charset="0"/>
              </a:rPr>
              <a:t>человечества.</a:t>
            </a:r>
          </a:p>
          <a:p>
            <a:pPr marL="0" indent="457200">
              <a:buNone/>
            </a:pPr>
            <a:r>
              <a:rPr lang="ru-RU" sz="1900" dirty="0" smtClean="0">
                <a:latin typeface="Times New Roman" panose="02020603050405020304" pitchFamily="18" charset="0"/>
                <a:cs typeface="Times New Roman" panose="02020603050405020304" pitchFamily="18" charset="0"/>
              </a:rPr>
              <a:t>Наша </a:t>
            </a:r>
            <a:r>
              <a:rPr lang="ru-RU" sz="1900" dirty="0">
                <a:latin typeface="Times New Roman" panose="02020603050405020304" pitchFamily="18" charset="0"/>
                <a:cs typeface="Times New Roman" panose="02020603050405020304" pitchFamily="18" charset="0"/>
              </a:rPr>
              <a:t>цивилизация гибнет медленно, но неотвратимо, рушатся устои общества, люди теряют человеческий облик - но это слишком общие фразы для такого непредсказуемого, неоднозначного, парадоксального автора. </a:t>
            </a:r>
            <a:r>
              <a:rPr lang="ru-RU" sz="1900" dirty="0" err="1">
                <a:latin typeface="Times New Roman" panose="02020603050405020304" pitchFamily="18" charset="0"/>
                <a:cs typeface="Times New Roman" panose="02020603050405020304" pitchFamily="18" charset="0"/>
              </a:rPr>
              <a:t>Несбё</a:t>
            </a:r>
            <a:r>
              <a:rPr lang="ru-RU" sz="1900" dirty="0">
                <a:latin typeface="Times New Roman" panose="02020603050405020304" pitchFamily="18" charset="0"/>
                <a:cs typeface="Times New Roman" panose="02020603050405020304" pitchFamily="18" charset="0"/>
              </a:rPr>
              <a:t>, как никто другой, умеет маневрировать между темами, менять ракурс, он то перевоплощается в своих героев, то изучает их </a:t>
            </a:r>
            <a:r>
              <a:rPr lang="ru-RU" sz="1900" dirty="0" smtClean="0">
                <a:latin typeface="Times New Roman" panose="02020603050405020304" pitchFamily="18" charset="0"/>
                <a:cs typeface="Times New Roman" panose="02020603050405020304" pitchFamily="18" charset="0"/>
              </a:rPr>
              <a:t>отстраненно</a:t>
            </a:r>
            <a:r>
              <a:rPr lang="ru-RU" sz="1900" dirty="0">
                <a:latin typeface="Times New Roman" panose="02020603050405020304" pitchFamily="18"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
            </a:r>
            <a:br>
              <a:rPr lang="ru-RU" sz="1900" dirty="0">
                <a:latin typeface="Times New Roman" panose="02020603050405020304" pitchFamily="18" charset="0"/>
                <a:cs typeface="Times New Roman" panose="02020603050405020304" pitchFamily="18" charset="0"/>
              </a:rPr>
            </a:br>
            <a:endParaRPr lang="ru-RU" sz="1900" dirty="0">
              <a:latin typeface="Times New Roman" panose="02020603050405020304" pitchFamily="18" charset="0"/>
              <a:cs typeface="Times New Roman" panose="02020603050405020304" pitchFamily="18" charset="0"/>
            </a:endParaRPr>
          </a:p>
        </p:txBody>
      </p:sp>
      <p:pic>
        <p:nvPicPr>
          <p:cNvPr id="8194" name="Picture 2" descr="C:\Users\СоюзПенсионеров\Desktop\рейтинг самых читаемых книг 2022\mortar_wall_aged_crack_paint_splash_blue_gray-1018190_5f8.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50" r="27875"/>
          <a:stretch/>
        </p:blipFill>
        <p:spPr bwMode="auto">
          <a:xfrm>
            <a:off x="82342" y="764704"/>
            <a:ext cx="2443688" cy="3729591"/>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6717" r="19486"/>
          <a:stretch/>
        </p:blipFill>
        <p:spPr bwMode="auto">
          <a:xfrm>
            <a:off x="179512" y="4365104"/>
            <a:ext cx="2232248" cy="2430413"/>
          </a:xfrm>
          <a:prstGeom prst="rect">
            <a:avLst/>
          </a:prstGeom>
          <a:noFill/>
          <a:ln>
            <a:noFill/>
          </a:ln>
        </p:spPr>
      </p:pic>
    </p:spTree>
    <p:extLst>
      <p:ext uri="{BB962C8B-B14F-4D97-AF65-F5344CB8AC3E}">
        <p14:creationId xmlns:p14="http://schemas.microsoft.com/office/powerpoint/2010/main" val="336258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860032" y="260648"/>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2" name="Объект 1"/>
          <p:cNvSpPr>
            <a:spLocks noGrp="1"/>
          </p:cNvSpPr>
          <p:nvPr>
            <p:ph sz="quarter" idx="1"/>
          </p:nvPr>
        </p:nvSpPr>
        <p:spPr>
          <a:xfrm>
            <a:off x="3995936" y="692696"/>
            <a:ext cx="4896544" cy="6048672"/>
          </a:xfrm>
        </p:spPr>
        <p:txBody>
          <a:bodyPr>
            <a:noAutofit/>
          </a:bodyPr>
          <a:lstStyle/>
          <a:p>
            <a:pPr marL="109728" indent="457200">
              <a:buNone/>
            </a:pPr>
            <a:r>
              <a:rPr lang="ru-RU" sz="2000" dirty="0" smtClean="0">
                <a:latin typeface="Times New Roman" panose="02020603050405020304" pitchFamily="18" charset="0"/>
                <a:cs typeface="Times New Roman" panose="02020603050405020304" pitchFamily="18" charset="0"/>
              </a:rPr>
              <a:t>Первая </a:t>
            </a:r>
            <a:r>
              <a:rPr lang="ru-RU" sz="2000" dirty="0">
                <a:latin typeface="Times New Roman" panose="02020603050405020304" pitchFamily="18" charset="0"/>
                <a:cs typeface="Times New Roman" panose="02020603050405020304" pitchFamily="18" charset="0"/>
              </a:rPr>
              <a:t>мировая война. </a:t>
            </a:r>
            <a:endParaRPr lang="ru-RU" sz="2000" dirty="0" smtClean="0">
              <a:latin typeface="Times New Roman" panose="02020603050405020304" pitchFamily="18" charset="0"/>
              <a:cs typeface="Times New Roman" panose="02020603050405020304" pitchFamily="18" charset="0"/>
            </a:endParaRPr>
          </a:p>
          <a:p>
            <a:pPr marL="109728" indent="457200">
              <a:buNone/>
            </a:pP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обеспечения решающего наступления на Юго-Западном фронте требуется глубокая агентурная разведка, в связи с чем формируется спецотряд из лучших чинов уголовной сыскной полиции. Каждый из них - мастер в своем классе: наружное наблюдение, внедрение в чуждую среду, изготовление денег и документов</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 т.д. Командует отрядом штабс-капитан Брагин, опытный и талантливый </a:t>
            </a:r>
            <a:r>
              <a:rPr lang="ru-RU" sz="2000" dirty="0" err="1" smtClean="0">
                <a:latin typeface="Times New Roman" panose="02020603050405020304" pitchFamily="18" charset="0"/>
                <a:cs typeface="Times New Roman" panose="02020603050405020304" pitchFamily="18" charset="0"/>
              </a:rPr>
              <a:t>сыскарь</a:t>
            </a:r>
            <a:r>
              <a:rPr lang="ru-RU" sz="2000" dirty="0" smtClean="0">
                <a:latin typeface="Times New Roman" panose="02020603050405020304" pitchFamily="18" charset="0"/>
                <a:cs typeface="Times New Roman" panose="02020603050405020304" pitchFamily="18" charset="0"/>
              </a:rPr>
              <a:t>.</a:t>
            </a:r>
          </a:p>
          <a:p>
            <a:pPr marL="109728" indent="457200">
              <a:buNone/>
            </a:pPr>
            <a:r>
              <a:rPr lang="ru-RU" sz="2000" dirty="0" smtClean="0">
                <a:latin typeface="Times New Roman" panose="02020603050405020304" pitchFamily="18" charset="0"/>
                <a:cs typeface="Times New Roman" panose="02020603050405020304" pitchFamily="18" charset="0"/>
              </a:rPr>
              <a:t>Отряд </a:t>
            </a:r>
            <a:r>
              <a:rPr lang="ru-RU" sz="2000" dirty="0" smtClean="0">
                <a:latin typeface="Times New Roman" panose="02020603050405020304" pitchFamily="18" charset="0"/>
                <a:cs typeface="Times New Roman" panose="02020603050405020304" pitchFamily="18" charset="0"/>
              </a:rPr>
              <a:t>успешно, </a:t>
            </a:r>
            <a:r>
              <a:rPr lang="ru-RU" sz="2000" dirty="0">
                <a:latin typeface="Times New Roman" panose="02020603050405020304" pitchFamily="18" charset="0"/>
                <a:cs typeface="Times New Roman" panose="02020603050405020304" pitchFamily="18" charset="0"/>
              </a:rPr>
              <a:t>профессионально </a:t>
            </a:r>
            <a:r>
              <a:rPr lang="ru-RU" sz="2000" dirty="0" smtClean="0">
                <a:latin typeface="Times New Roman" panose="02020603050405020304" pitchFamily="18" charset="0"/>
                <a:cs typeface="Times New Roman" panose="02020603050405020304" pitchFamily="18" charset="0"/>
              </a:rPr>
              <a:t>и </a:t>
            </a:r>
            <a:r>
              <a:rPr lang="ru-RU" sz="2000" dirty="0" smtClean="0">
                <a:latin typeface="Times New Roman" panose="02020603050405020304" pitchFamily="18" charset="0"/>
                <a:cs typeface="Times New Roman" panose="02020603050405020304" pitchFamily="18" charset="0"/>
              </a:rPr>
              <a:t>находчиво </a:t>
            </a:r>
            <a:r>
              <a:rPr lang="ru-RU" sz="2000" dirty="0">
                <a:latin typeface="Times New Roman" panose="02020603050405020304" pitchFamily="18" charset="0"/>
                <a:cs typeface="Times New Roman" panose="02020603050405020304" pitchFamily="18" charset="0"/>
              </a:rPr>
              <a:t>действует в тылу противника, но… Судьба разведчика непредсказуема. Солдат-перебежчик опознает в немецком </a:t>
            </a:r>
            <a:r>
              <a:rPr lang="ru-RU" sz="2000" dirty="0" err="1">
                <a:latin typeface="Times New Roman" panose="02020603050405020304" pitchFamily="18" charset="0"/>
                <a:cs typeface="Times New Roman" panose="02020603050405020304" pitchFamily="18" charset="0"/>
              </a:rPr>
              <a:t>обер</a:t>
            </a:r>
            <a:r>
              <a:rPr lang="ru-RU" sz="2000" dirty="0">
                <a:latin typeface="Times New Roman" panose="02020603050405020304" pitchFamily="18" charset="0"/>
                <a:cs typeface="Times New Roman" panose="02020603050405020304" pitchFamily="18" charset="0"/>
              </a:rPr>
              <a:t>-лейтенанте русского офицера Брагина…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2050" name="Picture 2" descr="C:\Users\СоюзПенсионеров\Desktop\рейтинг самых читаемых книг 2022\700-nw.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57" r="18800"/>
          <a:stretch/>
        </p:blipFill>
        <p:spPr bwMode="auto">
          <a:xfrm>
            <a:off x="251520" y="116632"/>
            <a:ext cx="3528392" cy="562357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СоюзПенсионеров\Desktop\Рожкова И.В\книги картинки\books-3657321_128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108" y="5333612"/>
            <a:ext cx="2312164" cy="1512918"/>
          </a:xfrm>
          <a:prstGeom prst="rect">
            <a:avLst/>
          </a:prstGeom>
          <a:noFill/>
          <a:ln>
            <a:noFill/>
          </a:ln>
        </p:spPr>
      </p:pic>
    </p:spTree>
    <p:extLst>
      <p:ext uri="{BB962C8B-B14F-4D97-AF65-F5344CB8AC3E}">
        <p14:creationId xmlns:p14="http://schemas.microsoft.com/office/powerpoint/2010/main" val="121653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СоюзПенсионеров\Desktop\рейтинг самых читаемых книг 2022\30989312_metro2035.jpg"/>
          <p:cNvPicPr/>
          <p:nvPr/>
        </p:nvPicPr>
        <p:blipFill>
          <a:blip r:embed="rId2">
            <a:extLst>
              <a:ext uri="{28A0092B-C50C-407E-A947-70E740481C1C}">
                <a14:useLocalDpi xmlns:a14="http://schemas.microsoft.com/office/drawing/2010/main" val="0"/>
              </a:ext>
            </a:extLst>
          </a:blip>
          <a:srcRect/>
          <a:stretch>
            <a:fillRect/>
          </a:stretch>
        </p:blipFill>
        <p:spPr bwMode="auto">
          <a:xfrm>
            <a:off x="130394" y="188640"/>
            <a:ext cx="3361486" cy="4896544"/>
          </a:xfrm>
          <a:prstGeom prst="rect">
            <a:avLst/>
          </a:prstGeom>
          <a:noFill/>
          <a:ln>
            <a:noFill/>
          </a:ln>
        </p:spPr>
      </p:pic>
      <p:sp>
        <p:nvSpPr>
          <p:cNvPr id="7" name="Заголовок 2"/>
          <p:cNvSpPr>
            <a:spLocks noGrp="1"/>
          </p:cNvSpPr>
          <p:nvPr>
            <p:ph type="title"/>
          </p:nvPr>
        </p:nvSpPr>
        <p:spPr>
          <a:xfrm>
            <a:off x="4283968" y="260648"/>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1"/>
          </p:nvPr>
        </p:nvSpPr>
        <p:spPr>
          <a:xfrm>
            <a:off x="3419872" y="1052736"/>
            <a:ext cx="5472608" cy="5616624"/>
          </a:xfrm>
        </p:spPr>
        <p:txBody>
          <a:bodyPr>
            <a:noAutofit/>
          </a:bodyPr>
          <a:lstStyle/>
          <a:p>
            <a:pPr marL="109728" indent="457200">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Метро 2035» — добро пожаловать в жестокий мир московских избранных. Именно так считают жители столицы, а, по их мнению, и Земли. Но Артем убежден, что в других городах тоже есть люди. Каждый день он выбирается на поверхность, чтобы поймать радиосигнал, но в ответ лишь белый шум. Кому‑то в Москве это невыгодно, каждая группировка преследует свои интересы. Мутанты и аномалии не единственные порождения апокалипсиса, в пыли и мраке люди забыли обо всех достижениях человечества прежде. Неофашисты придумали новую концепцию: теперь они делят всех на здоровых и уродов — тех, кому не посчастливилось чуть дольше задержаться под лучиками радиации. Под московским грунтом разворачивается новая война</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8" name="Рисунок 7"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9561" r="19378" b="3965"/>
          <a:stretch/>
        </p:blipFill>
        <p:spPr bwMode="auto">
          <a:xfrm>
            <a:off x="611560" y="4653136"/>
            <a:ext cx="2664296" cy="2082224"/>
          </a:xfrm>
          <a:prstGeom prst="rect">
            <a:avLst/>
          </a:prstGeom>
          <a:noFill/>
          <a:ln>
            <a:noFill/>
          </a:ln>
        </p:spPr>
      </p:pic>
    </p:spTree>
    <p:extLst>
      <p:ext uri="{BB962C8B-B14F-4D97-AF65-F5344CB8AC3E}">
        <p14:creationId xmlns:p14="http://schemas.microsoft.com/office/powerpoint/2010/main" val="58416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4355976" y="188640"/>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821598" y="764704"/>
            <a:ext cx="5070882" cy="5904656"/>
          </a:xfrm>
        </p:spPr>
        <p:txBody>
          <a:bodyPr>
            <a:noAutofit/>
          </a:bodyPr>
          <a:lstStyle/>
          <a:p>
            <a:pPr marL="0" indent="457200">
              <a:buNone/>
            </a:pPr>
            <a:r>
              <a:rPr lang="ru-RU" sz="2000" dirty="0" err="1"/>
              <a:t>Кертис</a:t>
            </a:r>
            <a:r>
              <a:rPr lang="ru-RU" sz="2000" dirty="0"/>
              <a:t> </a:t>
            </a:r>
            <a:r>
              <a:rPr lang="ru-RU" sz="2000" dirty="0" err="1"/>
              <a:t>Мэйхью</a:t>
            </a:r>
            <a:r>
              <a:rPr lang="ru-RU" sz="2000" dirty="0"/>
              <a:t>, паренек, живущий в гетто Нового Орлеана и работающий носильщиком на железнодорожной станции, среди своих прославился как человек, способный уладить любую ссору. Но никто не догадывается о его истинном таланте. </a:t>
            </a:r>
            <a:r>
              <a:rPr lang="ru-RU" sz="2000" dirty="0" err="1"/>
              <a:t>Кертис</a:t>
            </a:r>
            <a:r>
              <a:rPr lang="ru-RU" sz="2000" dirty="0"/>
              <a:t> может слушать… чужие </a:t>
            </a:r>
            <a:r>
              <a:rPr lang="ru-RU" sz="2000" dirty="0" smtClean="0"/>
              <a:t>мысли.</a:t>
            </a:r>
          </a:p>
          <a:p>
            <a:pPr marL="0" indent="457200">
              <a:buNone/>
            </a:pPr>
            <a:r>
              <a:rPr lang="ru-RU" sz="2000" dirty="0" smtClean="0"/>
              <a:t>В </a:t>
            </a:r>
            <a:r>
              <a:rPr lang="ru-RU" sz="2000" dirty="0"/>
              <a:t>отчаянные времена всегда хватало негодяев, готовых добыть денег любым способом. Мужчина с ангельским лицом и заезжая </a:t>
            </a:r>
            <a:r>
              <a:rPr lang="ru-RU" sz="2000" dirty="0" err="1"/>
              <a:t>торгашка</a:t>
            </a:r>
            <a:r>
              <a:rPr lang="ru-RU" sz="2000" dirty="0"/>
              <a:t>, оставив свои мелкие аферы, решают пойти ва-банк и похитить детей известного дельца. Вскоре </a:t>
            </a:r>
            <a:r>
              <a:rPr lang="ru-RU" sz="2000" dirty="0" err="1"/>
              <a:t>Кертис</a:t>
            </a:r>
            <a:r>
              <a:rPr lang="ru-RU" sz="2000" dirty="0"/>
              <a:t> услышит детский крик о помощи - и в этот миг самым роковым образом изменится его судьба.</a:t>
            </a:r>
            <a:br>
              <a:rPr lang="ru-RU" sz="2000" dirty="0"/>
            </a:br>
            <a:endParaRPr lang="ru-RU" sz="2000" dirty="0"/>
          </a:p>
        </p:txBody>
      </p:sp>
      <p:pic>
        <p:nvPicPr>
          <p:cNvPr id="11266" name="Picture 2" descr="C:\Users\СоюзПенсионеров\Desktop\рейтинг самых читаемых книг 2022\1 (1).jpg"/>
          <p:cNvPicPr>
            <a:picLocks noChangeAspect="1" noChangeArrowheads="1"/>
          </p:cNvPicPr>
          <p:nvPr/>
        </p:nvPicPr>
        <p:blipFill rotWithShape="1">
          <a:blip r:embed="rId2">
            <a:extLst>
              <a:ext uri="{28A0092B-C50C-407E-A947-70E740481C1C}">
                <a14:useLocalDpi xmlns:a14="http://schemas.microsoft.com/office/drawing/2010/main" val="0"/>
              </a:ext>
            </a:extLst>
          </a:blip>
          <a:srcRect r="51928"/>
          <a:stretch/>
        </p:blipFill>
        <p:spPr bwMode="auto">
          <a:xfrm>
            <a:off x="179512" y="278197"/>
            <a:ext cx="3642086" cy="540060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9056" r="18971"/>
          <a:stretch/>
        </p:blipFill>
        <p:spPr bwMode="auto">
          <a:xfrm>
            <a:off x="1259632" y="4869160"/>
            <a:ext cx="2016224" cy="1926356"/>
          </a:xfrm>
          <a:prstGeom prst="rect">
            <a:avLst/>
          </a:prstGeom>
          <a:noFill/>
          <a:ln>
            <a:noFill/>
          </a:ln>
        </p:spPr>
      </p:pic>
    </p:spTree>
    <p:extLst>
      <p:ext uri="{BB962C8B-B14F-4D97-AF65-F5344CB8AC3E}">
        <p14:creationId xmlns:p14="http://schemas.microsoft.com/office/powerpoint/2010/main" val="11838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flipH="1">
            <a:off x="3275856" y="518358"/>
            <a:ext cx="5688632" cy="6223010"/>
          </a:xfrm>
        </p:spPr>
        <p:txBody>
          <a:bodyPr>
            <a:noAutofit/>
          </a:bodyPr>
          <a:lstStyle/>
          <a:p>
            <a:pPr marL="0" indent="457200" fontAlgn="base">
              <a:buNone/>
            </a:pPr>
            <a:r>
              <a:rPr lang="ru-RU" sz="1900" dirty="0" smtClean="0"/>
              <a:t>Июнь </a:t>
            </a:r>
            <a:r>
              <a:rPr lang="ru-RU" sz="1900" dirty="0"/>
              <a:t>1944 года. Омаха-бич в Нормандии является одним из пяти участков вторжения союзных войск на побережье оккупированной Франции в ходе операции «</a:t>
            </a:r>
            <a:r>
              <a:rPr lang="ru-RU" sz="1900" dirty="0" err="1"/>
              <a:t>Оверлорд</a:t>
            </a:r>
            <a:r>
              <a:rPr lang="ru-RU" sz="1900" dirty="0"/>
              <a:t>», цель которой – открыть Западный фронт в Европе. Рейнджер Лаки </a:t>
            </a:r>
            <a:r>
              <a:rPr lang="ru-RU" sz="1900" dirty="0" err="1"/>
              <a:t>Мэрри</a:t>
            </a:r>
            <a:r>
              <a:rPr lang="ru-RU" sz="1900" dirty="0"/>
              <a:t> гибнет во время высадки на берегу пролива Ла-Манш. Трагично, но разве бывает война без жертв? Вот только со смертью Лаки все не так просто…</a:t>
            </a:r>
          </a:p>
          <a:p>
            <a:pPr marL="0" indent="457200" fontAlgn="base">
              <a:buNone/>
            </a:pPr>
            <a:r>
              <a:rPr lang="ru-RU" sz="1900" dirty="0"/>
              <a:t>Двадцать лет спустя невеста Лаки все еще скорбит о погибшем возлюбленном и решает узнать всю правду о том, что произошло 6 июня 1944 года на берегах Нормандии. Возможно ли, что Лаки согласился участвовать в некоей мрачной лотерее, чтобы обеспечить их будущее, но вытянул не тот номер? Поиски приведут Алису в самые неожиданные места и познакомят с темными сторонами человеческой души, поставив жизнь женщины под угрозу.</a:t>
            </a:r>
          </a:p>
        </p:txBody>
      </p:sp>
      <p:pic>
        <p:nvPicPr>
          <p:cNvPr id="5" name="Рисунок 4" descr="Следы на песке"/>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3762"/>
            <a:ext cx="3096344" cy="4536504"/>
          </a:xfrm>
          <a:prstGeom prst="rect">
            <a:avLst/>
          </a:prstGeom>
          <a:noFill/>
          <a:ln>
            <a:noFill/>
          </a:ln>
        </p:spPr>
      </p:pic>
      <p:sp>
        <p:nvSpPr>
          <p:cNvPr id="6" name="Заголовок 2"/>
          <p:cNvSpPr txBox="1">
            <a:spLocks/>
          </p:cNvSpPr>
          <p:nvPr/>
        </p:nvSpPr>
        <p:spPr>
          <a:xfrm>
            <a:off x="3635896" y="116632"/>
            <a:ext cx="4320480" cy="44544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pic>
        <p:nvPicPr>
          <p:cNvPr id="7" name="Рисунок 6"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9056" r="18971"/>
          <a:stretch/>
        </p:blipFill>
        <p:spPr bwMode="auto">
          <a:xfrm>
            <a:off x="395536" y="4467944"/>
            <a:ext cx="2520280" cy="2358404"/>
          </a:xfrm>
          <a:prstGeom prst="rect">
            <a:avLst/>
          </a:prstGeom>
          <a:noFill/>
          <a:ln>
            <a:noFill/>
          </a:ln>
        </p:spPr>
      </p:pic>
    </p:spTree>
    <p:extLst>
      <p:ext uri="{BB962C8B-B14F-4D97-AF65-F5344CB8AC3E}">
        <p14:creationId xmlns:p14="http://schemas.microsoft.com/office/powerpoint/2010/main" val="58334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80920" cy="3015208"/>
          </a:xfrm>
        </p:spPr>
        <p:txBody>
          <a:bodyPr>
            <a:normAutofit/>
          </a:bodyPr>
          <a:lstStyle/>
          <a:p>
            <a:pPr marL="0" indent="457200" algn="ctr"/>
            <a:r>
              <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Уважаемые читатели!</a:t>
            </a:r>
            <a:br>
              <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ru-RU" b="1" cap="none" dirty="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t> Все эти и многие другие книги </a:t>
            </a:r>
            <a:r>
              <a:rPr lang="ru-RU" b="1" cap="none" dirty="0" smtClean="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t>вы </a:t>
            </a:r>
            <a:r>
              <a:rPr lang="ru-RU" b="1" cap="none" dirty="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t>можете найти на полках </a:t>
            </a:r>
            <a:r>
              <a:rPr lang="ru-RU" b="1" cap="none" dirty="0" smtClean="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t>абонемента </a:t>
            </a:r>
            <a:br>
              <a:rPr lang="ru-RU" b="1" cap="none" dirty="0" smtClean="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br>
            <a:r>
              <a:rPr lang="ru-RU" b="1" cap="none" dirty="0" smtClean="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t>Центральной </a:t>
            </a:r>
            <a:r>
              <a:rPr lang="ru-RU" b="1" cap="none" dirty="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t>городской модельной библиотеки. </a:t>
            </a:r>
            <a:br>
              <a:rPr lang="ru-RU" b="1" cap="none" dirty="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rPr>
            </a:br>
            <a:endParaRPr lang="ru-RU" dirty="0">
              <a:ln w="10541" cmpd="sng">
                <a:solidFill>
                  <a:srgbClr val="00B050"/>
                </a:solidFill>
                <a:prstDash val="solid"/>
              </a:ln>
              <a:solidFill>
                <a:srgbClr val="00B050"/>
              </a:solidFill>
              <a:latin typeface="Times New Roman" panose="02020603050405020304" pitchFamily="18" charset="0"/>
              <a:cs typeface="Times New Roman" panose="02020603050405020304" pitchFamily="18" charset="0"/>
            </a:endParaRPr>
          </a:p>
        </p:txBody>
      </p:sp>
      <p:pic>
        <p:nvPicPr>
          <p:cNvPr id="4" name="Рисунок 3" descr="Следы на песк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0" y="3110308"/>
            <a:ext cx="1548172" cy="2016224"/>
          </a:xfrm>
          <a:prstGeom prst="rect">
            <a:avLst/>
          </a:prstGeom>
          <a:noFill/>
          <a:ln>
            <a:noFill/>
          </a:ln>
        </p:spPr>
      </p:pic>
      <p:pic>
        <p:nvPicPr>
          <p:cNvPr id="5" name="Picture 2" descr="C:\Users\СоюзПенсионеров\Desktop\рейтинг самых читаемых книг 2022\1 (1).jpg"/>
          <p:cNvPicPr>
            <a:picLocks noChangeAspect="1" noChangeArrowheads="1"/>
          </p:cNvPicPr>
          <p:nvPr/>
        </p:nvPicPr>
        <p:blipFill rotWithShape="1">
          <a:blip r:embed="rId3">
            <a:extLst>
              <a:ext uri="{28A0092B-C50C-407E-A947-70E740481C1C}">
                <a14:useLocalDpi xmlns:a14="http://schemas.microsoft.com/office/drawing/2010/main" val="0"/>
              </a:ext>
            </a:extLst>
          </a:blip>
          <a:srcRect r="51928"/>
          <a:stretch/>
        </p:blipFill>
        <p:spPr bwMode="auto">
          <a:xfrm>
            <a:off x="6421982" y="3187131"/>
            <a:ext cx="1524524" cy="201948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СоюзПенсионеров\Desktop\рейтинг самых читаемых книг 2022\30989312_metro20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3658" y="3283946"/>
            <a:ext cx="1512168" cy="1971220"/>
          </a:xfrm>
          <a:prstGeom prst="rect">
            <a:avLst/>
          </a:prstGeom>
          <a:noFill/>
          <a:ln>
            <a:noFill/>
          </a:ln>
        </p:spPr>
      </p:pic>
      <p:pic>
        <p:nvPicPr>
          <p:cNvPr id="7" name="Picture 2" descr="C:\Users\СоюзПенсионеров\Desktop\рейтинг самых читаемых книг 2022\700-n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57" r="18800"/>
          <a:stretch/>
        </p:blipFill>
        <p:spPr bwMode="auto">
          <a:xfrm>
            <a:off x="5038428" y="2954386"/>
            <a:ext cx="1362866" cy="21721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СоюзПенсионеров\Desktop\рейтинг самых читаемых книг 2022\mortar_wall_aged_crack_paint_splash_blue_gray-1018190_5f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750" r="27875"/>
          <a:stretch/>
        </p:blipFill>
        <p:spPr bwMode="auto">
          <a:xfrm>
            <a:off x="2451456" y="2987550"/>
            <a:ext cx="1221844" cy="18647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СоюзПенсионеров\Desktop\рейтинг самых читаемых книг 2022\4533879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000" r="9111"/>
          <a:stretch/>
        </p:blipFill>
        <p:spPr bwMode="auto">
          <a:xfrm>
            <a:off x="3635896" y="3187131"/>
            <a:ext cx="1419692" cy="2164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СоюзПенсионеров\Desktop\рейтинг самых читаемых книг 2022\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546" r="8474"/>
          <a:stretch/>
        </p:blipFill>
        <p:spPr bwMode="auto">
          <a:xfrm>
            <a:off x="7708294" y="3086906"/>
            <a:ext cx="1265250" cy="1971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СоюзПенсионеров\Desktop\рейтинг самых читаемых книг 2022\474f246d28fa45cb74cb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25" t="2596" r="2375" b="5304"/>
          <a:stretch/>
        </p:blipFill>
        <p:spPr bwMode="auto">
          <a:xfrm>
            <a:off x="159480" y="5206613"/>
            <a:ext cx="2946509" cy="15901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СоюзПенсионеров\Desktop\рейтинг самых читаемых книг 2022\47663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2057" y="4985300"/>
            <a:ext cx="1154684" cy="17806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СоюзПенсионеров\Desktop\рейтинг самых читаемых книг 2022\3d2e16dfd0990259191d534be01d392b.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813" t="2187" r="19687" b="2187"/>
          <a:stretch/>
        </p:blipFill>
        <p:spPr bwMode="auto">
          <a:xfrm>
            <a:off x="5010476" y="5106303"/>
            <a:ext cx="1092022" cy="16707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СоюзПенсионеров\Desktop\рейтинг самых читаемых книг 2022\grigoriy-sluzhitel-dni-saveliya.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1909"/>
          <a:stretch/>
        </p:blipFill>
        <p:spPr bwMode="auto">
          <a:xfrm>
            <a:off x="2715826" y="4725144"/>
            <a:ext cx="1069495" cy="14816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СоюзПенсионеров\Desktop\рейтинг самых читаемых книг 2022\KB1R__DgctQ.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5312" y="5262421"/>
            <a:ext cx="986745" cy="15400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СоюзПенсионеров\Desktop\рейтинг самых читаемых книг 2022\ZtHkZyPF1M9mB9KV89XA.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542" t="4500" r="8223" b="4833"/>
          <a:stretch/>
        </p:blipFill>
        <p:spPr bwMode="auto">
          <a:xfrm>
            <a:off x="5253854" y="4167706"/>
            <a:ext cx="1147440" cy="1758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СоюзПенсионеров\Desktop\рейтинг самых читаемых книг 2022\Рубина-б.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784" t="14228" r="4389" b="12345"/>
          <a:stretch/>
        </p:blipFill>
        <p:spPr bwMode="auto">
          <a:xfrm>
            <a:off x="5873040" y="5123898"/>
            <a:ext cx="3100504" cy="1653198"/>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descr="C:\Users\СоюзПенсионеров\Desktop\Рожкова И.В\книги картинки\books-3657321_1280.png"/>
          <p:cNvPicPr/>
          <p:nvPr/>
        </p:nvPicPr>
        <p:blipFill rotWithShape="1">
          <a:blip r:embed="rId16" cstate="print">
            <a:extLst>
              <a:ext uri="{28A0092B-C50C-407E-A947-70E740481C1C}">
                <a14:useLocalDpi xmlns:a14="http://schemas.microsoft.com/office/drawing/2010/main" val="0"/>
              </a:ext>
            </a:extLst>
          </a:blip>
          <a:srcRect l="19056" r="18971"/>
          <a:stretch/>
        </p:blipFill>
        <p:spPr bwMode="auto">
          <a:xfrm>
            <a:off x="7596336" y="1628800"/>
            <a:ext cx="1377208" cy="1558331"/>
          </a:xfrm>
          <a:prstGeom prst="rect">
            <a:avLst/>
          </a:prstGeom>
          <a:noFill/>
          <a:ln>
            <a:noFill/>
          </a:ln>
        </p:spPr>
      </p:pic>
      <p:pic>
        <p:nvPicPr>
          <p:cNvPr id="19" name="Рисунок 18" descr="C:\Users\СоюзПенсионеров\Desktop\Рожкова И.В\книги картинки\books-3657321_1280.png"/>
          <p:cNvPicPr/>
          <p:nvPr/>
        </p:nvPicPr>
        <p:blipFill rotWithShape="1">
          <a:blip r:embed="rId17" cstate="print">
            <a:extLst>
              <a:ext uri="{28A0092B-C50C-407E-A947-70E740481C1C}">
                <a14:useLocalDpi xmlns:a14="http://schemas.microsoft.com/office/drawing/2010/main" val="0"/>
              </a:ext>
            </a:extLst>
          </a:blip>
          <a:srcRect l="19056" r="18971"/>
          <a:stretch/>
        </p:blipFill>
        <p:spPr bwMode="auto">
          <a:xfrm>
            <a:off x="111112" y="1628799"/>
            <a:ext cx="1436552" cy="1538909"/>
          </a:xfrm>
          <a:prstGeom prst="rect">
            <a:avLst/>
          </a:prstGeom>
          <a:noFill/>
          <a:ln>
            <a:noFill/>
          </a:ln>
        </p:spPr>
      </p:pic>
    </p:spTree>
    <p:extLst>
      <p:ext uri="{BB962C8B-B14F-4D97-AF65-F5344CB8AC3E}">
        <p14:creationId xmlns:p14="http://schemas.microsoft.com/office/powerpoint/2010/main" val="355899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07504" y="4941168"/>
            <a:ext cx="9036496" cy="1800200"/>
          </a:xfrm>
        </p:spPr>
        <p:txBody>
          <a:bodyPr>
            <a:normAutofit fontScale="85000" lnSpcReduction="20000"/>
          </a:bodyPr>
          <a:lstStyle/>
          <a:p>
            <a:pPr marL="0" indent="457200">
              <a:buNone/>
            </a:pPr>
            <a:r>
              <a:rPr lang="ru-RU" dirty="0">
                <a:latin typeface="Times New Roman" panose="02020603050405020304" pitchFamily="18" charset="0"/>
                <a:cs typeface="Times New Roman" panose="02020603050405020304" pitchFamily="18" charset="0"/>
              </a:rPr>
              <a:t>«Главное в этой книге — любовь. Такая, какая выпадает не каждой паре, снести которую не каждому дано. Аристарх и Надежда встречаются в детстве, вырастают в этой огромной любви, …пока не сталкиваются с предательством, сломавшем их жизни, перевернувшем все намерения и планы. Жизнь вышвырнула каждого за пределы круга любви, чтобы спустя двадцать пять лет, полностью изменившихся, вернуть друг другу». Дина Рубина</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0242" name="Picture 2" descr="C:\Users\СоюзПенсионеров\Desktop\рейтинг самых читаемых книг 2022\Рубина-б.jpg"/>
          <p:cNvPicPr>
            <a:picLocks noChangeAspect="1" noChangeArrowheads="1"/>
          </p:cNvPicPr>
          <p:nvPr/>
        </p:nvPicPr>
        <p:blipFill rotWithShape="1">
          <a:blip r:embed="rId3">
            <a:extLst>
              <a:ext uri="{28A0092B-C50C-407E-A947-70E740481C1C}">
                <a14:useLocalDpi xmlns:a14="http://schemas.microsoft.com/office/drawing/2010/main" val="0"/>
              </a:ext>
            </a:extLst>
          </a:blip>
          <a:srcRect l="6784" t="14228" r="4389" b="12345"/>
          <a:stretch/>
        </p:blipFill>
        <p:spPr bwMode="auto">
          <a:xfrm>
            <a:off x="625785" y="128072"/>
            <a:ext cx="7777033" cy="414673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СоюзПенсионеров\Desktop\Рожкова И.В\книги картинки\books-3657321_1280.png"/>
          <p:cNvPicPr/>
          <p:nvPr/>
        </p:nvPicPr>
        <p:blipFill rotWithShape="1">
          <a:blip r:embed="rId4" cstate="print">
            <a:extLst>
              <a:ext uri="{28A0092B-C50C-407E-A947-70E740481C1C}">
                <a14:useLocalDpi xmlns:a14="http://schemas.microsoft.com/office/drawing/2010/main" val="0"/>
              </a:ext>
            </a:extLst>
          </a:blip>
          <a:srcRect l="18716" r="18645"/>
          <a:stretch/>
        </p:blipFill>
        <p:spPr bwMode="auto">
          <a:xfrm>
            <a:off x="7540272" y="3914462"/>
            <a:ext cx="1296144" cy="980728"/>
          </a:xfrm>
          <a:prstGeom prst="rect">
            <a:avLst/>
          </a:prstGeom>
          <a:noFill/>
          <a:ln>
            <a:noFill/>
          </a:ln>
        </p:spPr>
      </p:pic>
      <p:sp>
        <p:nvSpPr>
          <p:cNvPr id="7" name="Заголовок 2"/>
          <p:cNvSpPr txBox="1">
            <a:spLocks/>
          </p:cNvSpPr>
          <p:nvPr/>
        </p:nvSpPr>
        <p:spPr>
          <a:xfrm>
            <a:off x="2708929" y="4333116"/>
            <a:ext cx="3610744" cy="562074"/>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66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165154" y="669598"/>
            <a:ext cx="4884944" cy="5929888"/>
          </a:xfrm>
        </p:spPr>
        <p:txBody>
          <a:bodyPr>
            <a:normAutofit fontScale="55000" lnSpcReduction="20000"/>
          </a:bodyPr>
          <a:lstStyle/>
          <a:p>
            <a:pPr marL="0" indent="457200">
              <a:buNone/>
            </a:pPr>
            <a:r>
              <a:rPr lang="ru-RU" sz="3600" dirty="0">
                <a:latin typeface="Times New Roman" panose="02020603050405020304" pitchFamily="18" charset="0"/>
                <a:cs typeface="Times New Roman" panose="02020603050405020304" pitchFamily="18" charset="0"/>
              </a:rPr>
              <a:t>Гузель Яхина — самая яркая дебютантка в истории российской литературы новейшего времени, лауреат премий «Большая книга» и «Ясная Поляна», автор бестселлеров «Зулейха открывает глаза» и «Дети мои».</a:t>
            </a:r>
          </a:p>
          <a:p>
            <a:pPr marL="0" indent="457200">
              <a:buNone/>
            </a:pPr>
            <a:r>
              <a:rPr lang="ru-RU" sz="3600" dirty="0">
                <a:latin typeface="Times New Roman" panose="02020603050405020304" pitchFamily="18" charset="0"/>
                <a:cs typeface="Times New Roman" panose="02020603050405020304" pitchFamily="18" charset="0"/>
              </a:rPr>
              <a:t>Ее новая книга «Эшелон на Самарканд» — роман‑путешествие и своего рода «красный </a:t>
            </a:r>
            <a:r>
              <a:rPr lang="ru-RU" sz="3600" dirty="0" err="1">
                <a:latin typeface="Times New Roman" panose="02020603050405020304" pitchFamily="18" charset="0"/>
                <a:cs typeface="Times New Roman" panose="02020603050405020304" pitchFamily="18" charset="0"/>
              </a:rPr>
              <a:t>истерн</a:t>
            </a:r>
            <a:r>
              <a:rPr lang="ru-RU" sz="3600" dirty="0">
                <a:latin typeface="Times New Roman" panose="02020603050405020304" pitchFamily="18" charset="0"/>
                <a:cs typeface="Times New Roman" panose="02020603050405020304" pitchFamily="18" charset="0"/>
              </a:rPr>
              <a:t>». 1923 год. Начальник эшелона Деев и комиссар Белая эвакуируют пять сотен беспризорных детей из Казани в Самарканд. Череда захватывающих и страшных приключений в пути, обширная география — от лесов Поволжья и казахских степей к пустыням Кызыл‑Кума и горам Туркестана, палитра судеб и характеров: крестьяне‑беженцы, чекисты, казаки, эксцентричный мир маленьких бродяг с их языком, психологией, суеверием и надеждами...</a:t>
            </a:r>
          </a:p>
          <a:p>
            <a:pPr marL="0" indent="0">
              <a:buNone/>
            </a:pPr>
            <a:endParaRPr lang="ru-RU" dirty="0"/>
          </a:p>
        </p:txBody>
      </p:sp>
      <p:pic>
        <p:nvPicPr>
          <p:cNvPr id="9218" name="Picture 2" descr="C:\Users\СоюзПенсионеров\Desktop\рейтинг самых читаемых книг 2022\ZtHkZyPF1M9mB9KV89XA.jpg"/>
          <p:cNvPicPr>
            <a:picLocks noChangeAspect="1" noChangeArrowheads="1"/>
          </p:cNvPicPr>
          <p:nvPr/>
        </p:nvPicPr>
        <p:blipFill rotWithShape="1">
          <a:blip r:embed="rId2">
            <a:extLst>
              <a:ext uri="{28A0092B-C50C-407E-A947-70E740481C1C}">
                <a14:useLocalDpi xmlns:a14="http://schemas.microsoft.com/office/drawing/2010/main" val="0"/>
              </a:ext>
            </a:extLst>
          </a:blip>
          <a:srcRect l="6542" t="4500" r="8223" b="4833"/>
          <a:stretch/>
        </p:blipFill>
        <p:spPr bwMode="auto">
          <a:xfrm>
            <a:off x="107504" y="126906"/>
            <a:ext cx="4057650" cy="621792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2"/>
          <p:cNvSpPr txBox="1">
            <a:spLocks/>
          </p:cNvSpPr>
          <p:nvPr/>
        </p:nvSpPr>
        <p:spPr>
          <a:xfrm>
            <a:off x="4345632" y="116632"/>
            <a:ext cx="3610744" cy="562074"/>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pic>
        <p:nvPicPr>
          <p:cNvPr id="7" name="Рисунок 6"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8716" r="18645"/>
          <a:stretch/>
        </p:blipFill>
        <p:spPr bwMode="auto">
          <a:xfrm>
            <a:off x="3550236" y="5821298"/>
            <a:ext cx="1296144" cy="980728"/>
          </a:xfrm>
          <a:prstGeom prst="rect">
            <a:avLst/>
          </a:prstGeom>
          <a:noFill/>
          <a:ln>
            <a:noFill/>
          </a:ln>
        </p:spPr>
      </p:pic>
    </p:spTree>
    <p:extLst>
      <p:ext uri="{BB962C8B-B14F-4D97-AF65-F5344CB8AC3E}">
        <p14:creationId xmlns:p14="http://schemas.microsoft.com/office/powerpoint/2010/main" val="107762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3995936" y="58614"/>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635896" y="548680"/>
            <a:ext cx="5328592" cy="6192688"/>
          </a:xfrm>
        </p:spPr>
        <p:txBody>
          <a:bodyPr>
            <a:normAutofit fontScale="92500" lnSpcReduction="20000"/>
          </a:bodyPr>
          <a:lstStyle/>
          <a:p>
            <a:pPr marL="0" indent="457200">
              <a:buNone/>
            </a:pPr>
            <a:r>
              <a:rPr lang="ru-RU" sz="2000" dirty="0">
                <a:latin typeface="Times New Roman" panose="02020603050405020304" pitchFamily="18" charset="0"/>
                <a:cs typeface="Times New Roman" panose="02020603050405020304" pitchFamily="18" charset="0"/>
              </a:rPr>
              <a:t>Григорий Служитель родился в 1983 г. в Москве. Окончил режиссерский факультет </a:t>
            </a:r>
            <a:r>
              <a:rPr lang="ru-RU" sz="2000" dirty="0" err="1">
                <a:latin typeface="Times New Roman" panose="02020603050405020304" pitchFamily="18" charset="0"/>
                <a:cs typeface="Times New Roman" panose="02020603050405020304" pitchFamily="18" charset="0"/>
              </a:rPr>
              <a:t>ГИТИСа</a:t>
            </a:r>
            <a:r>
              <a:rPr lang="ru-RU" sz="2000" dirty="0">
                <a:latin typeface="Times New Roman" panose="02020603050405020304" pitchFamily="18" charset="0"/>
                <a:cs typeface="Times New Roman" panose="02020603050405020304" pitchFamily="18" charset="0"/>
              </a:rPr>
              <a:t> (мастерская Сергея </a:t>
            </a:r>
            <a:r>
              <a:rPr lang="ru-RU" sz="2000" dirty="0" err="1">
                <a:latin typeface="Times New Roman" panose="02020603050405020304" pitchFamily="18" charset="0"/>
                <a:cs typeface="Times New Roman" panose="02020603050405020304" pitchFamily="18" charset="0"/>
              </a:rPr>
              <a:t>Женовача</a:t>
            </a:r>
            <a:r>
              <a:rPr lang="ru-RU" sz="2000" dirty="0">
                <a:latin typeface="Times New Roman" panose="02020603050405020304" pitchFamily="18" charset="0"/>
                <a:cs typeface="Times New Roman" panose="02020603050405020304" pitchFamily="18" charset="0"/>
              </a:rPr>
              <a:t>), актер Студии театрального искусства, солист группы </a:t>
            </a:r>
            <a:r>
              <a:rPr lang="ru-RU" sz="2000" dirty="0" err="1">
                <a:latin typeface="Times New Roman" panose="02020603050405020304" pitchFamily="18" charset="0"/>
                <a:cs typeface="Times New Roman" panose="02020603050405020304" pitchFamily="18" charset="0"/>
              </a:rPr>
              <a:t>O’Casey</a:t>
            </a:r>
            <a:r>
              <a:rPr lang="ru-RU" sz="2000" dirty="0">
                <a:latin typeface="Times New Roman" panose="02020603050405020304" pitchFamily="18" charset="0"/>
                <a:cs typeface="Times New Roman" panose="02020603050405020304" pitchFamily="18" charset="0"/>
              </a:rPr>
              <a:t>. «Дни Савелия» — его первая книга, роман вошел в лонг‑лист премии «НОС». А нашел эту рукопись Евгений </a:t>
            </a:r>
            <a:r>
              <a:rPr lang="ru-RU" sz="2000" dirty="0" err="1">
                <a:latin typeface="Times New Roman" panose="02020603050405020304" pitchFamily="18" charset="0"/>
                <a:cs typeface="Times New Roman" panose="02020603050405020304" pitchFamily="18" charset="0"/>
              </a:rPr>
              <a:t>Водолазкин</a:t>
            </a:r>
            <a:r>
              <a:rPr lang="ru-RU" sz="2000" dirty="0">
                <a:latin typeface="Times New Roman" panose="02020603050405020304" pitchFamily="18" charset="0"/>
                <a:cs typeface="Times New Roman" panose="02020603050405020304" pitchFamily="18" charset="0"/>
              </a:rPr>
              <a:t> и написал предисловие</a:t>
            </a:r>
            <a:r>
              <a:rPr lang="ru-RU" sz="2000" dirty="0" smtClean="0">
                <a:latin typeface="Times New Roman" panose="02020603050405020304" pitchFamily="18" charset="0"/>
                <a:cs typeface="Times New Roman" panose="02020603050405020304" pitchFamily="18" charset="0"/>
              </a:rPr>
              <a:t>.</a:t>
            </a:r>
          </a:p>
          <a:p>
            <a:pPr marL="0" indent="457200">
              <a:buNone/>
            </a:pPr>
            <a:r>
              <a:rPr lang="ru-RU" sz="2200" i="1" dirty="0" smtClean="0"/>
              <a:t>«</a:t>
            </a:r>
            <a:r>
              <a:rPr lang="ru-RU" sz="2200" i="1" dirty="0"/>
              <a:t>Коты в литературе — тема не новая. Не буду перечислять всех, кто писал об этих священных животных, — от Кота </a:t>
            </a:r>
            <a:r>
              <a:rPr lang="ru-RU" sz="2200" i="1" dirty="0" err="1"/>
              <a:t>Мурра</a:t>
            </a:r>
            <a:r>
              <a:rPr lang="ru-RU" sz="2200" i="1" dirty="0"/>
              <a:t> Эрнста Теодора Гофмана и до </a:t>
            </a:r>
            <a:r>
              <a:rPr lang="ru-RU" sz="2200" i="1" dirty="0" err="1"/>
              <a:t>Мури</a:t>
            </a:r>
            <a:r>
              <a:rPr lang="ru-RU" sz="2200" i="1" dirty="0"/>
              <a:t> Ильи </a:t>
            </a:r>
            <a:r>
              <a:rPr lang="ru-RU" sz="2200" i="1" dirty="0" err="1"/>
              <a:t>Бояшова</a:t>
            </a:r>
            <a:r>
              <a:rPr lang="ru-RU" sz="2200" i="1" dirty="0"/>
              <a:t>. И вот теперь Савелий. Мы‑то понимаем, что за котами всякий раз просвечивают </a:t>
            </a:r>
            <a:r>
              <a:rPr lang="ru-RU" sz="2200" i="1" dirty="0" err="1"/>
              <a:t>человеки</a:t>
            </a:r>
            <a:r>
              <a:rPr lang="ru-RU" sz="2200" i="1" dirty="0"/>
              <a:t>. Герои Служителя — кто бы они ни были, коты или люди — настоящие. Одинокие и страдающие, смеющиеся и любящие. Любовь в этом романе заслуживает особых слов. Она — так уж сложилось — платоническая. Самая высокая из всех любовей</a:t>
            </a:r>
            <a:r>
              <a:rPr lang="ru-RU" sz="2200" i="1" dirty="0" smtClean="0"/>
              <a:t>».</a:t>
            </a:r>
          </a:p>
          <a:p>
            <a:pPr marL="0" indent="0" algn="r">
              <a:buNone/>
            </a:pPr>
            <a:r>
              <a:rPr lang="ru-RU" sz="2000" b="1" i="1" dirty="0"/>
              <a:t>Евгений </a:t>
            </a:r>
            <a:r>
              <a:rPr lang="ru-RU" sz="2000" b="1" i="1" dirty="0" err="1"/>
              <a:t>Водолазкин</a:t>
            </a:r>
            <a:endParaRPr lang="ru-RU" sz="2000" i="1" dirty="0" smtClean="0"/>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7170" name="Picture 2" descr="C:\Users\СоюзПенсионеров\Desktop\рейтинг самых читаемых книг 2022\grigoriy-sluzhitel-dni-saveliya.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09"/>
          <a:stretch/>
        </p:blipFill>
        <p:spPr bwMode="auto">
          <a:xfrm>
            <a:off x="179512" y="476672"/>
            <a:ext cx="3378478" cy="468052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СоюзПенсионеров\Desktop\Рожкова И.В\книги картинки\books-3657321_128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293096"/>
            <a:ext cx="3378478" cy="2357010"/>
          </a:xfrm>
          <a:prstGeom prst="rect">
            <a:avLst/>
          </a:prstGeom>
          <a:noFill/>
          <a:ln>
            <a:noFill/>
          </a:ln>
        </p:spPr>
      </p:pic>
    </p:spTree>
    <p:extLst>
      <p:ext uri="{BB962C8B-B14F-4D97-AF65-F5344CB8AC3E}">
        <p14:creationId xmlns:p14="http://schemas.microsoft.com/office/powerpoint/2010/main" val="87752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4777715" y="116632"/>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266768" y="764704"/>
            <a:ext cx="4536504" cy="5685840"/>
          </a:xfrm>
        </p:spPr>
        <p:txBody>
          <a:bodyPr>
            <a:normAutofit fontScale="85000" lnSpcReduction="20000"/>
          </a:bodyPr>
          <a:lstStyle/>
          <a:p>
            <a:pPr marL="0" indent="457200">
              <a:buNone/>
            </a:pPr>
            <a:r>
              <a:rPr lang="ru-RU" dirty="0">
                <a:latin typeface="Times New Roman" panose="02020603050405020304" pitchFamily="18" charset="0"/>
                <a:cs typeface="Times New Roman" panose="02020603050405020304" pitchFamily="18" charset="0"/>
              </a:rPr>
              <a:t>Очередная работа Владимира </a:t>
            </a:r>
            <a:r>
              <a:rPr lang="ru-RU" dirty="0" err="1">
                <a:latin typeface="Times New Roman" panose="02020603050405020304" pitchFamily="18" charset="0"/>
                <a:cs typeface="Times New Roman" panose="02020603050405020304" pitchFamily="18" charset="0"/>
              </a:rPr>
              <a:t>Топилина</a:t>
            </a:r>
            <a:r>
              <a:rPr lang="ru-RU" dirty="0">
                <a:latin typeface="Times New Roman" panose="02020603050405020304" pitchFamily="18" charset="0"/>
                <a:cs typeface="Times New Roman" panose="02020603050405020304" pitchFamily="18" charset="0"/>
              </a:rPr>
              <a:t> - роман о героях золотоискателях Восточной Сибири начала </a:t>
            </a:r>
            <a:r>
              <a:rPr lang="ru-RU" dirty="0" err="1">
                <a:latin typeface="Times New Roman" panose="02020603050405020304" pitchFamily="18" charset="0"/>
                <a:cs typeface="Times New Roman" panose="02020603050405020304" pitchFamily="18" charset="0"/>
              </a:rPr>
              <a:t>ХХвека</a:t>
            </a:r>
            <a:r>
              <a:rPr lang="ru-RU" dirty="0">
                <a:latin typeface="Times New Roman" panose="02020603050405020304" pitchFamily="18" charset="0"/>
                <a:cs typeface="Times New Roman" panose="02020603050405020304" pitchFamily="18" charset="0"/>
              </a:rPr>
              <a:t>. Известные по </a:t>
            </a:r>
            <a:r>
              <a:rPr lang="ru-RU" dirty="0" err="1">
                <a:latin typeface="Times New Roman" panose="02020603050405020304" pitchFamily="18" charset="0"/>
                <a:cs typeface="Times New Roman" panose="02020603050405020304" pitchFamily="18" charset="0"/>
              </a:rPr>
              <a:t>предыдущи</a:t>
            </a:r>
            <a:r>
              <a:rPr lang="ru-RU" dirty="0">
                <a:latin typeface="Times New Roman" panose="02020603050405020304" pitchFamily="18" charset="0"/>
                <a:cs typeface="Times New Roman" panose="02020603050405020304" pitchFamily="18" charset="0"/>
              </a:rPr>
              <a:t> книгам «Хозяин </a:t>
            </a:r>
            <a:r>
              <a:rPr lang="ru-RU" dirty="0" err="1">
                <a:latin typeface="Times New Roman" panose="02020603050405020304" pitchFamily="18" charset="0"/>
                <a:cs typeface="Times New Roman" panose="02020603050405020304" pitchFamily="18" charset="0"/>
              </a:rPr>
              <a:t>спиртоносной</a:t>
            </a:r>
            <a:r>
              <a:rPr lang="ru-RU" dirty="0">
                <a:latin typeface="Times New Roman" panose="02020603050405020304" pitchFamily="18" charset="0"/>
                <a:cs typeface="Times New Roman" panose="02020603050405020304" pitchFamily="18" charset="0"/>
              </a:rPr>
              <a:t> тропы» и «Легенда о таежной Пирамид» Егор Бочкарев и Кузьма Собакин открывают очередную историю, корни которой уходят в глубь веков. …Егор и Кузьма не единственные, кто хочет раз гадать формулу сверхпрочного металла, из которого изготавливали  золотые </a:t>
            </a:r>
            <a:r>
              <a:rPr lang="ru-RU" dirty="0" smtClean="0">
                <a:latin typeface="Times New Roman" panose="02020603050405020304" pitchFamily="18" charset="0"/>
                <a:cs typeface="Times New Roman" panose="02020603050405020304" pitchFamily="18" charset="0"/>
              </a:rPr>
              <a:t>монеты.</a:t>
            </a:r>
          </a:p>
          <a:p>
            <a:pPr marL="0" indent="457200">
              <a:buNone/>
            </a:pPr>
            <a:r>
              <a:rPr lang="ru-RU" dirty="0" smtClean="0">
                <a:latin typeface="Times New Roman" panose="02020603050405020304" pitchFamily="18" charset="0"/>
                <a:cs typeface="Times New Roman" panose="02020603050405020304" pitchFamily="18" charset="0"/>
              </a:rPr>
              <a:t>Представители </a:t>
            </a:r>
            <a:r>
              <a:rPr lang="ru-RU" dirty="0">
                <a:latin typeface="Times New Roman" panose="02020603050405020304" pitchFamily="18" charset="0"/>
                <a:cs typeface="Times New Roman" panose="02020603050405020304" pitchFamily="18" charset="0"/>
              </a:rPr>
              <a:t>тайных служб одного их западных государств  считают, что права на обладание составом </a:t>
            </a:r>
            <a:r>
              <a:rPr lang="ru-RU" dirty="0" err="1">
                <a:latin typeface="Times New Roman" panose="02020603050405020304" pitchFamily="18" charset="0"/>
                <a:cs typeface="Times New Roman" panose="02020603050405020304" pitchFamily="18" charset="0"/>
              </a:rPr>
              <a:t>саллития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принадлежит </a:t>
            </a:r>
            <a:r>
              <a:rPr lang="ru-RU" dirty="0">
                <a:latin typeface="Times New Roman" panose="02020603050405020304" pitchFamily="18" charset="0"/>
                <a:cs typeface="Times New Roman" panose="02020603050405020304" pitchFamily="18" charset="0"/>
              </a:rPr>
              <a:t>только им. В достижении своей цели </a:t>
            </a:r>
            <a:r>
              <a:rPr lang="ru-RU" dirty="0" err="1">
                <a:latin typeface="Times New Roman" panose="02020603050405020304" pitchFamily="18" charset="0"/>
                <a:cs typeface="Times New Roman" panose="02020603050405020304" pitchFamily="18" charset="0"/>
              </a:rPr>
              <a:t>Сефф</a:t>
            </a:r>
            <a:r>
              <a:rPr lang="ru-RU" dirty="0">
                <a:latin typeface="Times New Roman" panose="02020603050405020304" pitchFamily="18" charset="0"/>
                <a:cs typeface="Times New Roman" panose="02020603050405020304" pitchFamily="18" charset="0"/>
              </a:rPr>
              <a:t> и Барух используют самые  коварные и жестокие меры...</a:t>
            </a:r>
          </a:p>
        </p:txBody>
      </p:sp>
      <p:pic>
        <p:nvPicPr>
          <p:cNvPr id="5122" name="Picture 2" descr="C:\Users\СоюзПенсионеров\Desktop\рейтинг самых читаемых книг 2022\KB1R__Dgc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4104456" cy="640592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СоюзПенсионеров\Desktop\Рожкова И.В\книги картинки\books-3657321_1280.png"/>
          <p:cNvPicPr/>
          <p:nvPr/>
        </p:nvPicPr>
        <p:blipFill rotWithShape="1">
          <a:blip r:embed="rId3" cstate="print">
            <a:extLst>
              <a:ext uri="{28A0092B-C50C-407E-A947-70E740481C1C}">
                <a14:useLocalDpi xmlns:a14="http://schemas.microsoft.com/office/drawing/2010/main" val="0"/>
              </a:ext>
            </a:extLst>
          </a:blip>
          <a:srcRect l="18716" r="18645"/>
          <a:stretch/>
        </p:blipFill>
        <p:spPr bwMode="auto">
          <a:xfrm>
            <a:off x="7668344" y="5733256"/>
            <a:ext cx="1440230" cy="1068770"/>
          </a:xfrm>
          <a:prstGeom prst="rect">
            <a:avLst/>
          </a:prstGeom>
          <a:noFill/>
          <a:ln>
            <a:noFill/>
          </a:ln>
        </p:spPr>
      </p:pic>
    </p:spTree>
    <p:extLst>
      <p:ext uri="{BB962C8B-B14F-4D97-AF65-F5344CB8AC3E}">
        <p14:creationId xmlns:p14="http://schemas.microsoft.com/office/powerpoint/2010/main" val="391908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4932040" y="277827"/>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143420" y="980728"/>
            <a:ext cx="4677052" cy="5526880"/>
          </a:xfrm>
        </p:spPr>
        <p:txBody>
          <a:bodyPr>
            <a:noAutofit/>
          </a:bodyPr>
          <a:lstStyle/>
          <a:p>
            <a:pPr marL="0" indent="457200">
              <a:buNone/>
            </a:pP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Девки» — это роман о том, как постепенно выпрямляется забитая деревенская девушка, ощутившая себя полноправным членом общества, как начинает она тянуться к знаниям и </a:t>
            </a:r>
            <a:r>
              <a:rPr lang="ru-RU" sz="2000" dirty="0" smtClean="0">
                <a:latin typeface="Times New Roman" panose="02020603050405020304" pitchFamily="18" charset="0"/>
                <a:cs typeface="Times New Roman" panose="02020603050405020304" pitchFamily="18" charset="0"/>
              </a:rPr>
              <a:t>культуре. Писатель, </a:t>
            </a:r>
            <a:r>
              <a:rPr lang="ru-RU" sz="2000" dirty="0">
                <a:latin typeface="Times New Roman" panose="02020603050405020304" pitchFamily="18" charset="0"/>
                <a:cs typeface="Times New Roman" panose="02020603050405020304" pitchFamily="18" charset="0"/>
              </a:rPr>
              <a:t>ученик </a:t>
            </a:r>
            <a:r>
              <a:rPr lang="ru-RU" sz="2000" dirty="0" err="1">
                <a:latin typeface="Times New Roman" panose="02020603050405020304" pitchFamily="18" charset="0"/>
                <a:cs typeface="Times New Roman" panose="02020603050405020304" pitchFamily="18" charset="0"/>
              </a:rPr>
              <a:t>М.Горького</a:t>
            </a:r>
            <a:r>
              <a:rPr lang="ru-RU" sz="2000" dirty="0">
                <a:latin typeface="Times New Roman" panose="02020603050405020304" pitchFamily="18" charset="0"/>
                <a:cs typeface="Times New Roman" panose="02020603050405020304" pitchFamily="18" charset="0"/>
              </a:rPr>
              <a:t>, Николай </a:t>
            </a:r>
            <a:r>
              <a:rPr lang="ru-RU" sz="2000" dirty="0" err="1">
                <a:latin typeface="Times New Roman" panose="02020603050405020304" pitchFamily="18" charset="0"/>
                <a:cs typeface="Times New Roman" panose="02020603050405020304" pitchFamily="18" charset="0"/>
              </a:rPr>
              <a:t>Кочин</a:t>
            </a:r>
            <a:r>
              <a:rPr lang="ru-RU" sz="2000" dirty="0">
                <a:latin typeface="Times New Roman" panose="02020603050405020304" pitchFamily="18" charset="0"/>
                <a:cs typeface="Times New Roman" panose="02020603050405020304" pitchFamily="18" charset="0"/>
              </a:rPr>
              <a:t>, показывает безжалостную к человеку беспросветно дикую деревню, в которой ростки нового пробивают себе дорогу с огромным трудом. Тем сильнее противодействие героев среды, острее конфликт. Одна из главных героинь «Девок», беднячка </a:t>
            </a:r>
            <a:r>
              <a:rPr lang="ru-RU" sz="2000" dirty="0" err="1">
                <a:latin typeface="Times New Roman" panose="02020603050405020304" pitchFamily="18" charset="0"/>
                <a:cs typeface="Times New Roman" panose="02020603050405020304" pitchFamily="18" charset="0"/>
              </a:rPr>
              <a:t>Парунька</a:t>
            </a:r>
            <a:r>
              <a:rPr lang="ru-RU" sz="2000" dirty="0">
                <a:latin typeface="Times New Roman" panose="02020603050405020304" pitchFamily="18" charset="0"/>
                <a:cs typeface="Times New Roman" panose="02020603050405020304" pitchFamily="18" charset="0"/>
              </a:rPr>
              <a:t> Козлова, оскорбленная и обесчещенная, но не сломленная, убегает в город. Став в городе активной общественницей, она возвращается в деревню. </a:t>
            </a:r>
          </a:p>
        </p:txBody>
      </p:sp>
      <p:pic>
        <p:nvPicPr>
          <p:cNvPr id="6146" name="Picture 2" descr="C:\Users\СоюзПенсионеров\Desktop\рейтинг самых читаемых книг 2022\3d2e16dfd0990259191d534be01d392b.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13" t="2187" r="19687" b="2187"/>
          <a:stretch/>
        </p:blipFill>
        <p:spPr bwMode="auto">
          <a:xfrm>
            <a:off x="107504" y="453812"/>
            <a:ext cx="4035916" cy="617495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СоюзПенсионеров\Desktop\Рожкова И.В\книги картинки\books-3657321_128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462" y="4778697"/>
            <a:ext cx="2528188" cy="2079303"/>
          </a:xfrm>
          <a:prstGeom prst="rect">
            <a:avLst/>
          </a:prstGeom>
          <a:noFill/>
          <a:ln>
            <a:noFill/>
          </a:ln>
        </p:spPr>
      </p:pic>
    </p:spTree>
    <p:extLst>
      <p:ext uri="{BB962C8B-B14F-4D97-AF65-F5344CB8AC3E}">
        <p14:creationId xmlns:p14="http://schemas.microsoft.com/office/powerpoint/2010/main" val="292635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4355976" y="267643"/>
            <a:ext cx="3610744" cy="562074"/>
          </a:xfrm>
        </p:spPr>
        <p:txBody>
          <a:bodyPr>
            <a:normAutofit/>
          </a:bodyPr>
          <a:lstStyle/>
          <a:p>
            <a:pPr algn="ctr"/>
            <a:r>
              <a:rPr lang="ru-RU"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2" name="Объект 1"/>
          <p:cNvSpPr>
            <a:spLocks noGrp="1"/>
          </p:cNvSpPr>
          <p:nvPr>
            <p:ph sz="quarter" idx="1"/>
          </p:nvPr>
        </p:nvSpPr>
        <p:spPr>
          <a:xfrm>
            <a:off x="3923929" y="1052736"/>
            <a:ext cx="4968552" cy="5697780"/>
          </a:xfrm>
        </p:spPr>
        <p:txBody>
          <a:bodyPr>
            <a:normAutofit fontScale="92500"/>
          </a:bodyPr>
          <a:lstStyle/>
          <a:p>
            <a:pPr marL="109728" indent="457200">
              <a:buNone/>
            </a:pPr>
            <a:r>
              <a:rPr lang="ru-RU" sz="24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Владимир </a:t>
            </a:r>
            <a:r>
              <a:rPr lang="ru-RU" sz="2200" dirty="0" err="1">
                <a:latin typeface="Times New Roman" panose="02020603050405020304" pitchFamily="18" charset="0"/>
                <a:cs typeface="Times New Roman" panose="02020603050405020304" pitchFamily="18" charset="0"/>
              </a:rPr>
              <a:t>Подгорбунский</a:t>
            </a:r>
            <a:r>
              <a:rPr lang="ru-RU" sz="2200" dirty="0">
                <a:latin typeface="Times New Roman" panose="02020603050405020304" pitchFamily="18" charset="0"/>
                <a:cs typeface="Times New Roman" panose="02020603050405020304" pitchFamily="18" charset="0"/>
              </a:rPr>
              <a:t>... Единственный ребёнок в семье пламенных революционеров-большевиков, из-за ранней смерти обоих родителей оказавшийся в детдоме, где, как он сам позже вспоминал, "научиться воровать было легче, чем письму и чтению". Всё перевернула война. Всего за год с небольшим </a:t>
            </a:r>
            <a:r>
              <a:rPr lang="ru-RU" sz="2200" dirty="0" err="1">
                <a:latin typeface="Times New Roman" panose="02020603050405020304" pitchFamily="18" charset="0"/>
                <a:cs typeface="Times New Roman" panose="02020603050405020304" pitchFamily="18" charset="0"/>
              </a:rPr>
              <a:t>Подгорбунский</a:t>
            </a:r>
            <a:r>
              <a:rPr lang="ru-RU" sz="2200" dirty="0">
                <a:latin typeface="Times New Roman" panose="02020603050405020304" pitchFamily="18" charset="0"/>
                <a:cs typeface="Times New Roman" panose="02020603050405020304" pitchFamily="18" charset="0"/>
              </a:rPr>
              <a:t> станет Героем Советского Союза, капитаном РККА и получит в войсках негласный титул "</a:t>
            </a:r>
            <a:r>
              <a:rPr lang="ru-RU" sz="2200" i="1" dirty="0">
                <a:latin typeface="Times New Roman" panose="02020603050405020304" pitchFamily="18" charset="0"/>
                <a:cs typeface="Times New Roman" panose="02020603050405020304" pitchFamily="18" charset="0"/>
              </a:rPr>
              <a:t>Гений разведки</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Это новый </a:t>
            </a:r>
            <a:r>
              <a:rPr lang="ru-RU" sz="2200" dirty="0">
                <a:latin typeface="Times New Roman" panose="02020603050405020304" pitchFamily="18" charset="0"/>
                <a:cs typeface="Times New Roman" panose="02020603050405020304" pitchFamily="18" charset="0"/>
              </a:rPr>
              <a:t>роман </a:t>
            </a:r>
            <a:r>
              <a:rPr lang="ru-RU" sz="2200" dirty="0" smtClean="0">
                <a:latin typeface="Times New Roman" panose="02020603050405020304" pitchFamily="18" charset="0"/>
                <a:cs typeface="Times New Roman" panose="02020603050405020304" pitchFamily="18" charset="0"/>
              </a:rPr>
              <a:t>Сергея </a:t>
            </a:r>
            <a:r>
              <a:rPr lang="ru-RU" sz="2200" dirty="0" err="1" smtClean="0">
                <a:latin typeface="Times New Roman" panose="02020603050405020304" pitchFamily="18" charset="0"/>
                <a:cs typeface="Times New Roman" panose="02020603050405020304" pitchFamily="18" charset="0"/>
              </a:rPr>
              <a:t>Бортникова</a:t>
            </a:r>
            <a:r>
              <a:rPr lang="ru-RU" sz="2200" dirty="0" smtClean="0">
                <a:latin typeface="Times New Roman" panose="02020603050405020304" pitchFamily="18" charset="0"/>
                <a:cs typeface="Times New Roman" panose="02020603050405020304" pitchFamily="18" charset="0"/>
              </a:rPr>
              <a:t>, одного </a:t>
            </a:r>
            <a:r>
              <a:rPr lang="ru-RU" sz="2200" dirty="0">
                <a:latin typeface="Times New Roman" panose="02020603050405020304" pitchFamily="18" charset="0"/>
                <a:cs typeface="Times New Roman" panose="02020603050405020304" pitchFamily="18" charset="0"/>
              </a:rPr>
              <a:t>из популярных авторов современной героико-приключенческой прозы, лауреата литературной премии "Во славу Отечества".</a:t>
            </a:r>
            <a:br>
              <a:rPr lang="ru-RU" sz="2200" dirty="0">
                <a:latin typeface="Times New Roman" panose="02020603050405020304" pitchFamily="18" charset="0"/>
                <a:cs typeface="Times New Roman" panose="02020603050405020304" pitchFamily="18" charset="0"/>
              </a:rPr>
            </a:br>
            <a:endParaRPr lang="ru-RU" sz="2200" dirty="0"/>
          </a:p>
        </p:txBody>
      </p:sp>
      <p:pic>
        <p:nvPicPr>
          <p:cNvPr id="1026" name="Picture 2" descr="C:\Users\СоюзПенсионеров\Desktop\рейтинг самых читаемых книг 2022\4766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3960440" cy="610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4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699792" y="3196089"/>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179512" y="3789040"/>
            <a:ext cx="8640960" cy="2952328"/>
          </a:xfrm>
        </p:spPr>
        <p:txBody>
          <a:bodyPr>
            <a:normAutofit/>
          </a:bodyPr>
          <a:lstStyle/>
          <a:p>
            <a:pPr marL="0" indent="457200">
              <a:buNone/>
            </a:pPr>
            <a:r>
              <a:rPr lang="ru-RU" sz="2000" dirty="0">
                <a:latin typeface="Times New Roman" panose="02020603050405020304" pitchFamily="18" charset="0"/>
                <a:cs typeface="Times New Roman" panose="02020603050405020304" pitchFamily="18" charset="0"/>
              </a:rPr>
              <a:t>Сюжет рассказывает о жизни 2х семей. </a:t>
            </a:r>
            <a:r>
              <a:rPr lang="ru-RU" sz="2000" dirty="0" err="1">
                <a:latin typeface="Times New Roman" panose="02020603050405020304" pitchFamily="18" charset="0"/>
                <a:cs typeface="Times New Roman" panose="02020603050405020304" pitchFamily="18" charset="0"/>
              </a:rPr>
              <a:t>Этингеры</a:t>
            </a:r>
            <a:r>
              <a:rPr lang="ru-RU" sz="2000" dirty="0">
                <a:latin typeface="Times New Roman" panose="02020603050405020304" pitchFamily="18" charset="0"/>
                <a:cs typeface="Times New Roman" panose="02020603050405020304" pitchFamily="18" charset="0"/>
              </a:rPr>
              <a:t> родом из Одессы – весьма способное и музыкальное семейство. Вторая семья родом из Алма-Аты — свято соблюдающая традиции и занимающаяся разведением канареек. Основные события начинаются со Зверолова и его птиц, среди которых находится очень одаренный кенар по прозвищу </a:t>
            </a:r>
            <a:r>
              <a:rPr lang="ru-RU" sz="2000" dirty="0" err="1">
                <a:latin typeface="Times New Roman" panose="02020603050405020304" pitchFamily="18" charset="0"/>
                <a:cs typeface="Times New Roman" panose="02020603050405020304" pitchFamily="18" charset="0"/>
              </a:rPr>
              <a:t>Желтухин</a:t>
            </a:r>
            <a:r>
              <a:rPr lang="ru-RU" sz="2000" dirty="0">
                <a:latin typeface="Times New Roman" panose="02020603050405020304" pitchFamily="18" charset="0"/>
                <a:cs typeface="Times New Roman" panose="02020603050405020304" pitchFamily="18" charset="0"/>
              </a:rPr>
              <a:t>. Именно ему и его потомкам предстоит сыграть важную роль в судьбах двух семей, которым пришлось пройти I и II мировые войны, революцию 1917 года и многие другие страшные события. Представляем вам все книги Русская канарейка Дины </a:t>
            </a:r>
            <a:r>
              <a:rPr lang="ru-RU" sz="2000" dirty="0" err="1">
                <a:latin typeface="Times New Roman" panose="02020603050405020304" pitchFamily="18" charset="0"/>
                <a:cs typeface="Times New Roman" panose="02020603050405020304" pitchFamily="18" charset="0"/>
              </a:rPr>
              <a:t>Рубиной</a:t>
            </a:r>
            <a:r>
              <a:rPr lang="ru-RU" sz="2000" dirty="0">
                <a:latin typeface="Times New Roman" panose="02020603050405020304" pitchFamily="18" charset="0"/>
                <a:cs typeface="Times New Roman" panose="02020603050405020304" pitchFamily="18" charset="0"/>
              </a:rPr>
              <a:t> по порядку — полный список.</a:t>
            </a:r>
          </a:p>
        </p:txBody>
      </p:sp>
      <p:pic>
        <p:nvPicPr>
          <p:cNvPr id="12290" name="Picture 2" descr="C:\Users\СоюзПенсионеров\Desktop\рейтинг самых читаемых книг 2022\474f246d28fa45cb74cb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5" t="2596" r="2375" b="5304"/>
          <a:stretch/>
        </p:blipFill>
        <p:spPr bwMode="auto">
          <a:xfrm>
            <a:off x="1619672" y="56065"/>
            <a:ext cx="5982996" cy="3228919"/>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C:\Users\СоюзПенсионеров\Desktop\Рожкова И.В\книги картинки\books-3657321_128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670524"/>
            <a:ext cx="2699792" cy="2262532"/>
          </a:xfrm>
          <a:prstGeom prst="rect">
            <a:avLst/>
          </a:prstGeom>
          <a:noFill/>
          <a:ln>
            <a:noFill/>
          </a:ln>
        </p:spPr>
      </p:pic>
    </p:spTree>
    <p:extLst>
      <p:ext uri="{BB962C8B-B14F-4D97-AF65-F5344CB8AC3E}">
        <p14:creationId xmlns:p14="http://schemas.microsoft.com/office/powerpoint/2010/main" val="339707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4716016" y="188640"/>
            <a:ext cx="3610744" cy="562074"/>
          </a:xfrm>
        </p:spPr>
        <p:txBody>
          <a:bodyPr>
            <a:normAutofit/>
          </a:bodyPr>
          <a:lstStyle/>
          <a:p>
            <a:pPr algn="ctr"/>
            <a:r>
              <a:rPr lang="ru-RU" sz="28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Аннотация</a:t>
            </a:r>
            <a:endParaRPr lang="ru-RU" sz="28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pic>
        <p:nvPicPr>
          <p:cNvPr id="6" name="Рисунок 5" descr="C:\Users\СоюзПенсионеров\Desktop\Рожкова И.В\книги картинки\books-3657321_128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552" y="5170894"/>
            <a:ext cx="2376264" cy="1570474"/>
          </a:xfrm>
          <a:prstGeom prst="rect">
            <a:avLst/>
          </a:prstGeom>
          <a:noFill/>
          <a:ln>
            <a:noFill/>
          </a:ln>
        </p:spPr>
      </p:pic>
      <p:sp>
        <p:nvSpPr>
          <p:cNvPr id="3" name="Объект 2"/>
          <p:cNvSpPr>
            <a:spLocks noGrp="1"/>
          </p:cNvSpPr>
          <p:nvPr>
            <p:ph sz="quarter" idx="1"/>
          </p:nvPr>
        </p:nvSpPr>
        <p:spPr>
          <a:xfrm>
            <a:off x="4211960" y="764704"/>
            <a:ext cx="4464496" cy="5976664"/>
          </a:xfrm>
        </p:spPr>
        <p:txBody>
          <a:bodyPr>
            <a:noAutofit/>
          </a:bodyPr>
          <a:lstStyle/>
          <a:p>
            <a:pPr marL="0" indent="457200">
              <a:buNone/>
            </a:pPr>
            <a:r>
              <a:rPr lang="ru-RU" sz="2000" dirty="0">
                <a:latin typeface="Times New Roman" panose="02020603050405020304" pitchFamily="18" charset="0"/>
                <a:cs typeface="Times New Roman" panose="02020603050405020304" pitchFamily="18" charset="0"/>
              </a:rPr>
              <a:t>На старом питерском кладбище исчезают девушки. Полиция никак не может выйти на след, подозревая работу серийного маньяка. Но однажды обычная, ничем до того не примечательная студентка, вдруг получает электронные письма от своей сокурсницы, одной из числа пропавших. Причем сообщения приходят даже в отсутствии </a:t>
            </a:r>
            <a:r>
              <a:rPr lang="ru-RU" sz="2000" dirty="0" err="1">
                <a:latin typeface="Times New Roman" panose="02020603050405020304" pitchFamily="18" charset="0"/>
                <a:cs typeface="Times New Roman" panose="02020603050405020304" pitchFamily="18" charset="0"/>
              </a:rPr>
              <a:t>интернет-соединения</a:t>
            </a:r>
            <a:r>
              <a:rPr lang="ru-RU" sz="2000" dirty="0">
                <a:latin typeface="Times New Roman" panose="02020603050405020304" pitchFamily="18" charset="0"/>
                <a:cs typeface="Times New Roman" panose="02020603050405020304" pitchFamily="18" charset="0"/>
              </a:rPr>
              <a:t>. Разгадать эту загадку и, возможно, помочь несчастным, способна только команда исследователей </a:t>
            </a:r>
            <a:r>
              <a:rPr lang="ru-RU" sz="2000" dirty="0" err="1">
                <a:latin typeface="Times New Roman" panose="02020603050405020304" pitchFamily="18" charset="0"/>
                <a:cs typeface="Times New Roman" panose="02020603050405020304" pitchFamily="18" charset="0"/>
              </a:rPr>
              <a:t>паранормального</a:t>
            </a:r>
            <a:r>
              <a:rPr lang="ru-RU" sz="2000" dirty="0">
                <a:latin typeface="Times New Roman" panose="02020603050405020304" pitchFamily="18" charset="0"/>
                <a:cs typeface="Times New Roman" panose="02020603050405020304" pitchFamily="18" charset="0"/>
              </a:rPr>
              <a:t> во главе с бывшим космонавтом Войтехом.</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3074" name="Picture 2" descr="C:\Users\СоюзПенсионеров\Desktop\рейтинг самых читаемых книг 2022\1.jpg"/>
          <p:cNvPicPr>
            <a:picLocks noChangeAspect="1" noChangeArrowheads="1"/>
          </p:cNvPicPr>
          <p:nvPr/>
        </p:nvPicPr>
        <p:blipFill rotWithShape="1">
          <a:blip r:embed="rId3">
            <a:extLst>
              <a:ext uri="{28A0092B-C50C-407E-A947-70E740481C1C}">
                <a14:useLocalDpi xmlns:a14="http://schemas.microsoft.com/office/drawing/2010/main" val="0"/>
              </a:ext>
            </a:extLst>
          </a:blip>
          <a:srcRect l="7546" r="8474"/>
          <a:stretch/>
        </p:blipFill>
        <p:spPr bwMode="auto">
          <a:xfrm>
            <a:off x="99236" y="332655"/>
            <a:ext cx="4112724" cy="64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446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TotalTime>
  <Words>1087</Words>
  <Application>Microsoft Office PowerPoint</Application>
  <PresentationFormat>Экран (4:3)</PresentationFormat>
  <Paragraphs>46</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Эркер</vt:lpstr>
      <vt:lpstr>Рейтинг самых читаемых  книг 2022 года</vt:lpstr>
      <vt:lpstr>Презентация PowerPoint</vt:lpstr>
      <vt:lpstr>Презентация PowerPoint</vt:lpstr>
      <vt:lpstr>Аннотация</vt:lpstr>
      <vt:lpstr>Аннотация</vt:lpstr>
      <vt:lpstr>Аннотация</vt:lpstr>
      <vt:lpstr>Аннотация</vt:lpstr>
      <vt:lpstr>Аннотация</vt:lpstr>
      <vt:lpstr>Аннотация</vt:lpstr>
      <vt:lpstr>Аннотация</vt:lpstr>
      <vt:lpstr>Аннотация</vt:lpstr>
      <vt:lpstr>Аннотация</vt:lpstr>
      <vt:lpstr>Аннотация</vt:lpstr>
      <vt:lpstr>Аннотация</vt:lpstr>
      <vt:lpstr>Презентация PowerPoint</vt:lpstr>
      <vt:lpstr>Уважаемые читатели!  Все эти и многие другие книги вы можете найти на полках абонемента  Центральной городской модельной библиотеки.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Рейтинг самых читаемых книг 2022 года</dc:title>
  <dc:creator>СоюзПенсионеров</dc:creator>
  <cp:lastModifiedBy>СоюзПенсионеров</cp:lastModifiedBy>
  <cp:revision>36</cp:revision>
  <dcterms:created xsi:type="dcterms:W3CDTF">2023-01-18T04:49:38Z</dcterms:created>
  <dcterms:modified xsi:type="dcterms:W3CDTF">2023-01-22T05:47:24Z</dcterms:modified>
</cp:coreProperties>
</file>