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77" r:id="rId4"/>
    <p:sldId id="278" r:id="rId5"/>
    <p:sldId id="281" r:id="rId6"/>
    <p:sldId id="282" r:id="rId7"/>
    <p:sldId id="283" r:id="rId8"/>
    <p:sldId id="284" r:id="rId9"/>
    <p:sldId id="285" r:id="rId10"/>
    <p:sldId id="286" r:id="rId11"/>
    <p:sldId id="287" r:id="rId12"/>
    <p:sldId id="288" r:id="rId13"/>
    <p:sldId id="289" r:id="rId14"/>
    <p:sldId id="290" r:id="rId15"/>
    <p:sldId id="265"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CBAC5-839C-4C19-BC13-C455CEE7E563}" type="datetimeFigureOut">
              <a:rPr lang="ru-RU" smtClean="0"/>
              <a:t>10.11.2025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6B97-302D-4551-B502-22807ACD6F07}" type="slidenum">
              <a:rPr lang="ru-RU" smtClean="0"/>
              <a:t>‹#›</a:t>
            </a:fld>
            <a:endParaRPr lang="ru-RU"/>
          </a:p>
        </p:txBody>
      </p:sp>
    </p:spTree>
    <p:extLst>
      <p:ext uri="{BB962C8B-B14F-4D97-AF65-F5344CB8AC3E}">
        <p14:creationId xmlns:p14="http://schemas.microsoft.com/office/powerpoint/2010/main" val="88602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7E16B97-302D-4551-B502-22807ACD6F07}" type="slidenum">
              <a:rPr lang="ru-RU" smtClean="0"/>
              <a:t>15</a:t>
            </a:fld>
            <a:endParaRPr lang="ru-RU"/>
          </a:p>
        </p:txBody>
      </p:sp>
    </p:spTree>
    <p:extLst>
      <p:ext uri="{BB962C8B-B14F-4D97-AF65-F5344CB8AC3E}">
        <p14:creationId xmlns:p14="http://schemas.microsoft.com/office/powerpoint/2010/main" val="295839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6A5740-FDCF-4678-81B5-5EB52036336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0E41BDE-B709-4CF5-92AC-6980CF442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408DC1B-821E-4FA8-BCA5-4214D71DE680}"/>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7F38FAD4-6EA5-4DE4-A9C7-CD9640BF4EA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7EA013D-849F-4654-9A03-CE2502868E05}"/>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10062409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D200EE-27AA-4DE7-A0F4-F4DD58431F5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511F415-8232-4FDA-9B5E-B9E8A9E888E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931D17-2EA9-43CE-BC95-498AC818B2F2}"/>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451C860D-BBD1-4C0C-85CA-DAC36CA521C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096ADB4-C60B-4C76-B568-7E0C4949323B}"/>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36438835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D1E351A-B6EE-4E51-BA13-7551DECE16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2E21209-6E23-4342-A10F-21B39AB8AD5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CF8ABB9-7C91-4247-9E07-A83B3B81C558}"/>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DB2F34FA-D464-47E5-B13D-7E3D0282213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6BE0944-F728-498C-AA65-815BF9C7EE5C}"/>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13854245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7480AA-6503-4E17-A6E6-9D58109FFAF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F780EB0-A5C8-45CA-8881-1AFAAACE1CF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2CACBA-0E57-455E-8D03-9BEE92657B2B}"/>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357A4063-DFCB-4D97-8D12-ED3B797C0AE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E01E09-403C-4880-90EA-1BD8E4683AC4}"/>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183053003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E8496A-656C-4B31-9737-18F0AEEB705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690B5B1-8692-4FDE-ABB8-DB3857C396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90606A5-6003-443B-90C0-FECABBAB2476}"/>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9731F8A5-0D17-4211-970E-2596899BCFA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DC47FF5-2FD2-4703-8FDB-CD4909937E87}"/>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138647834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3EDCD5-45DF-4D85-8533-3BF270D366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0D5066D-C0DE-48B7-A9E9-ECE2C08C580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54CEC67-FEB0-44C7-9880-BA6CB1EB9D7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D6D6AEA-6ED0-49AA-A437-C2D569207AC6}"/>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9BF7920C-4A9A-4634-8E22-E0E484D5D91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C8474FD-7379-4BC3-95A7-470B6DFEF07B}"/>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38507056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3AC10-622C-44F6-90EE-CB9A32B388D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B098FA9-61E5-4B31-B710-50BE92059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D158F48-CCC3-40E9-A862-9FA3717DB40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9D2D009-61BB-4EFE-89F6-EDC3CB8AA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28A446B-1CC4-4CF1-A779-37D03A83486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E08B2AF-2C1D-466E-9910-1762BC613752}"/>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8" name="Нижний колонтитул 7">
            <a:extLst>
              <a:ext uri="{FF2B5EF4-FFF2-40B4-BE49-F238E27FC236}">
                <a16:creationId xmlns:a16="http://schemas.microsoft.com/office/drawing/2014/main" id="{06018979-6353-49FD-825C-50171747275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5F73D75-7022-4281-8EA2-E4642A219A43}"/>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19459945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2DF3E2-627C-4737-AC33-F060751AF5B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E698625-7733-4AE9-8CFF-901D1ABB7975}"/>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4" name="Нижний колонтитул 3">
            <a:extLst>
              <a:ext uri="{FF2B5EF4-FFF2-40B4-BE49-F238E27FC236}">
                <a16:creationId xmlns:a16="http://schemas.microsoft.com/office/drawing/2014/main" id="{29D59F84-DC3F-4A20-BFDE-B442D80F186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500D3EB-54D9-46A9-9539-1D5BDC9E26A1}"/>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314110206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E42B56B-D612-4E8B-89A1-B9F6EBA0A5E6}"/>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3" name="Нижний колонтитул 2">
            <a:extLst>
              <a:ext uri="{FF2B5EF4-FFF2-40B4-BE49-F238E27FC236}">
                <a16:creationId xmlns:a16="http://schemas.microsoft.com/office/drawing/2014/main" id="{8E8267DD-208F-4BFF-8BD4-D3131B7C806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1A859C0-7BCF-4F5F-9F39-A016A0D52AA7}"/>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325692148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CE5992-B8FA-4145-9865-6BA3DAF3EE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48AA8C7-E76C-4B0A-BA7C-FC6A87BFD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7E411CF-5BA5-4ACC-89BB-0D820BE6C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AEAB16C-0FB6-4659-8CD0-FF0581F5FA90}"/>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70BCF24B-C6A8-4675-A9AD-D0AE394D75C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2442892-71B1-42DF-B8CC-A3015C88AE60}"/>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59960546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306BE3-5A20-4C3F-8209-463A173927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87A7165-6E47-42D5-975D-EC27DD400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83426F5-5131-4519-A2DC-69DEA44BA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866F382-0B5B-49B6-9FC4-38C07D2C3B5B}"/>
              </a:ext>
            </a:extLst>
          </p:cNvPr>
          <p:cNvSpPr>
            <a:spLocks noGrp="1"/>
          </p:cNvSpPr>
          <p:nvPr>
            <p:ph type="dt" sz="half" idx="10"/>
          </p:nvPr>
        </p:nvSpPr>
        <p:spPr/>
        <p:txBody>
          <a:bodyPr/>
          <a:lstStyle/>
          <a:p>
            <a:fld id="{615AF396-793D-4FCD-94E9-B8036E775BAA}"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4AC4A574-15E6-4591-ABE7-5C2EE134E49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617BD6A-8957-494A-A666-1F54B6DB1ACE}"/>
              </a:ext>
            </a:extLst>
          </p:cNvPr>
          <p:cNvSpPr>
            <a:spLocks noGrp="1"/>
          </p:cNvSpPr>
          <p:nvPr>
            <p:ph type="sldNum" sz="quarter" idx="12"/>
          </p:nvPr>
        </p:nvSpPr>
        <p:spPr/>
        <p:txBody>
          <a:bodyPr/>
          <a:lstStyle/>
          <a:p>
            <a:fld id="{A34B67F2-580A-460A-8AB8-6737EDB284C6}" type="slidenum">
              <a:rPr lang="ru-RU" smtClean="0"/>
              <a:t>‹#›</a:t>
            </a:fld>
            <a:endParaRPr lang="ru-RU"/>
          </a:p>
        </p:txBody>
      </p:sp>
    </p:spTree>
    <p:extLst>
      <p:ext uri="{BB962C8B-B14F-4D97-AF65-F5344CB8AC3E}">
        <p14:creationId xmlns:p14="http://schemas.microsoft.com/office/powerpoint/2010/main" val="52682213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280FAC-5B24-4096-A588-2223C2C7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CB50DF8-7C17-4DC6-B5B1-C25D31D38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74681BA-F114-4EA4-B245-EA601E058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AF396-793D-4FCD-94E9-B8036E775BAA}"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31C69504-F792-4F94-A48C-EEDB979ED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BDDA128-025C-4665-B725-F9FE8B451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B67F2-580A-460A-8AB8-6737EDB284C6}" type="slidenum">
              <a:rPr lang="ru-RU" smtClean="0"/>
              <a:t>‹#›</a:t>
            </a:fld>
            <a:endParaRPr lang="ru-RU"/>
          </a:p>
        </p:txBody>
      </p:sp>
    </p:spTree>
    <p:extLst>
      <p:ext uri="{BB962C8B-B14F-4D97-AF65-F5344CB8AC3E}">
        <p14:creationId xmlns:p14="http://schemas.microsoft.com/office/powerpoint/2010/main" val="817328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lenta.ru/articles/2024/05/22/suvorov/" TargetMode="External"/><Relationship Id="rId4" Type="http://schemas.openxmlformats.org/officeDocument/2006/relationships/hyperlink" Target="https://uznayvse.ru/znamenitosti/biografiya-aleksandr-suvorov.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E34FE3-442E-458A-BA61-505373609CEC}"/>
              </a:ext>
            </a:extLst>
          </p:cNvPr>
          <p:cNvSpPr>
            <a:spLocks noGrp="1"/>
          </p:cNvSpPr>
          <p:nvPr>
            <p:ph type="ctrTitle"/>
          </p:nvPr>
        </p:nvSpPr>
        <p:spPr>
          <a:xfrm>
            <a:off x="1504702" y="4157238"/>
            <a:ext cx="9182595" cy="1988530"/>
          </a:xfrm>
        </p:spPr>
        <p:txBody>
          <a:bodyPr>
            <a:prstTxWarp prst="textPlain">
              <a:avLst/>
            </a:prstTxWarp>
            <a:noAutofit/>
          </a:bodyPr>
          <a:lstStyle/>
          <a:p>
            <a:br>
              <a:rPr lang="ru-RU" sz="8000" b="1" dirty="0">
                <a:ln w="38100">
                  <a:solidFill>
                    <a:schemeClr val="tx1"/>
                  </a:solidFill>
                  <a:prstDash val="solid"/>
                </a:ln>
                <a:solidFill>
                  <a:schemeClr val="bg1"/>
                </a:solidFill>
                <a:effectLst>
                  <a:glow rad="228600">
                    <a:schemeClr val="bg1">
                      <a:alpha val="40000"/>
                    </a:schemeClr>
                  </a:glow>
                  <a:outerShdw dist="38100" dir="2700000" algn="bl" rotWithShape="0">
                    <a:schemeClr val="accent5"/>
                  </a:outerShdw>
                </a:effectLst>
                <a:latin typeface="Impact" panose="020B0806030902050204" pitchFamily="34" charset="0"/>
              </a:rPr>
            </a:br>
            <a:r>
              <a:rPr lang="ru-RU" sz="5000" b="1" dirty="0">
                <a:ln w="38100">
                  <a:solidFill>
                    <a:srgbClr val="FFFF00"/>
                  </a:solidFill>
                  <a:prstDash val="solid"/>
                </a:ln>
                <a:solidFill>
                  <a:srgbClr val="FFFF00"/>
                </a:solidFill>
                <a:effectLst>
                  <a:glow rad="2286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(295 лет со дня рождения Александра Суворова)</a:t>
            </a:r>
          </a:p>
        </p:txBody>
      </p:sp>
      <p:sp>
        <p:nvSpPr>
          <p:cNvPr id="4" name="Прямоугольник 3">
            <a:extLst>
              <a:ext uri="{FF2B5EF4-FFF2-40B4-BE49-F238E27FC236}">
                <a16:creationId xmlns:a16="http://schemas.microsoft.com/office/drawing/2014/main" id="{B6E10CAE-95C0-418E-BA2C-F843C250C854}"/>
              </a:ext>
            </a:extLst>
          </p:cNvPr>
          <p:cNvSpPr/>
          <p:nvPr/>
        </p:nvSpPr>
        <p:spPr>
          <a:xfrm>
            <a:off x="2679074" y="-101536"/>
            <a:ext cx="6578928"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Муниципальное бюджетное учреждение культуры</a:t>
            </a:r>
          </a:p>
          <a:p>
            <a:pPr algn="ctr"/>
            <a:r>
              <a:rPr lang="ru-RU" sz="1600" dirty="0">
                <a:solidFill>
                  <a:schemeClr val="tx1"/>
                </a:solidFill>
                <a:latin typeface="Times New Roman" panose="02020603050405020304" pitchFamily="18" charset="0"/>
                <a:cs typeface="Times New Roman" panose="02020603050405020304" pitchFamily="18" charset="0"/>
              </a:rPr>
              <a:t>«Централизованная библиотечная система» города Заринска</a:t>
            </a:r>
          </a:p>
        </p:txBody>
      </p:sp>
      <p:sp>
        <p:nvSpPr>
          <p:cNvPr id="11" name="Подзаголовок 2">
            <a:extLst>
              <a:ext uri="{FF2B5EF4-FFF2-40B4-BE49-F238E27FC236}">
                <a16:creationId xmlns:a16="http://schemas.microsoft.com/office/drawing/2014/main" id="{E8B5D081-38A1-402F-8F31-ACF557551535}"/>
              </a:ext>
            </a:extLst>
          </p:cNvPr>
          <p:cNvSpPr txBox="1">
            <a:spLocks/>
          </p:cNvSpPr>
          <p:nvPr/>
        </p:nvSpPr>
        <p:spPr>
          <a:xfrm>
            <a:off x="4984211" y="6403854"/>
            <a:ext cx="1968654" cy="38541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b="1" dirty="0">
                <a:solidFill>
                  <a:schemeClr val="bg1"/>
                </a:solidFill>
              </a:rPr>
              <a:t>2025 год</a:t>
            </a:r>
          </a:p>
        </p:txBody>
      </p:sp>
      <p:sp>
        <p:nvSpPr>
          <p:cNvPr id="5" name="Подзаголовок 2">
            <a:extLst>
              <a:ext uri="{FF2B5EF4-FFF2-40B4-BE49-F238E27FC236}">
                <a16:creationId xmlns:a16="http://schemas.microsoft.com/office/drawing/2014/main" id="{C7F38D8E-1015-4CFC-869A-A48A5D0F604B}"/>
              </a:ext>
            </a:extLst>
          </p:cNvPr>
          <p:cNvSpPr txBox="1">
            <a:spLocks/>
          </p:cNvSpPr>
          <p:nvPr/>
        </p:nvSpPr>
        <p:spPr>
          <a:xfrm>
            <a:off x="11165832" y="6375875"/>
            <a:ext cx="1026168" cy="38541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b="1" dirty="0"/>
              <a:t>6+</a:t>
            </a:r>
          </a:p>
        </p:txBody>
      </p:sp>
      <p:sp>
        <p:nvSpPr>
          <p:cNvPr id="7" name="Заголовок 1">
            <a:extLst>
              <a:ext uri="{FF2B5EF4-FFF2-40B4-BE49-F238E27FC236}">
                <a16:creationId xmlns:a16="http://schemas.microsoft.com/office/drawing/2014/main" id="{09E6C69A-0968-4F85-A0C8-CB0556481295}"/>
              </a:ext>
            </a:extLst>
          </p:cNvPr>
          <p:cNvSpPr txBox="1">
            <a:spLocks/>
          </p:cNvSpPr>
          <p:nvPr/>
        </p:nvSpPr>
        <p:spPr>
          <a:xfrm>
            <a:off x="5690122" y="1777749"/>
            <a:ext cx="5760660" cy="2763982"/>
          </a:xfrm>
          <a:prstGeom prst="rect">
            <a:avLst/>
          </a:prstGeom>
        </p:spPr>
        <p:txBody>
          <a:bodyPr vert="horz" lIns="91440" tIns="45720" rIns="91440" bIns="45720" rtlCol="0" anchor="b">
            <a:prstTxWarp prst="textPlain">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8000" b="1" dirty="0">
                <a:ln w="38100">
                  <a:solidFill>
                    <a:schemeClr val="tx1"/>
                  </a:solidFill>
                  <a:prstDash val="solid"/>
                </a:ln>
                <a:solidFill>
                  <a:srgbClr val="FF0000"/>
                </a:solidFill>
                <a:effectLst>
                  <a:glow rad="228600">
                    <a:schemeClr val="bg1">
                      <a:alpha val="40000"/>
                    </a:schemeClr>
                  </a:glow>
                  <a:outerShdw dist="38100" dir="2700000" algn="bl" rotWithShape="0">
                    <a:schemeClr val="accent5"/>
                  </a:outerShdw>
                </a:effectLst>
                <a:latin typeface="Impact" panose="020B0806030902050204" pitchFamily="34" charset="0"/>
              </a:rPr>
              <a:t>Во славу</a:t>
            </a:r>
          </a:p>
          <a:p>
            <a:r>
              <a:rPr lang="ru-RU" sz="8000" b="1" dirty="0">
                <a:ln w="38100">
                  <a:solidFill>
                    <a:schemeClr val="tx1"/>
                  </a:solidFill>
                  <a:prstDash val="solid"/>
                </a:ln>
                <a:solidFill>
                  <a:srgbClr val="FF0000"/>
                </a:solidFill>
                <a:effectLst>
                  <a:glow rad="228600">
                    <a:schemeClr val="bg1">
                      <a:alpha val="40000"/>
                    </a:schemeClr>
                  </a:glow>
                  <a:outerShdw dist="38100" dir="2700000" algn="bl" rotWithShape="0">
                    <a:schemeClr val="accent5"/>
                  </a:outerShdw>
                </a:effectLst>
                <a:latin typeface="Impact" panose="020B0806030902050204" pitchFamily="34" charset="0"/>
              </a:rPr>
              <a:t>Отечества</a:t>
            </a:r>
            <a:br>
              <a:rPr lang="ru-RU" sz="8000" b="1" dirty="0">
                <a:ln w="38100">
                  <a:solidFill>
                    <a:schemeClr val="tx1"/>
                  </a:solidFill>
                  <a:prstDash val="solid"/>
                </a:ln>
                <a:solidFill>
                  <a:schemeClr val="bg1"/>
                </a:solidFill>
                <a:effectLst>
                  <a:glow rad="228600">
                    <a:schemeClr val="bg1">
                      <a:alpha val="40000"/>
                    </a:schemeClr>
                  </a:glow>
                  <a:outerShdw dist="38100" dir="2700000" algn="bl" rotWithShape="0">
                    <a:schemeClr val="accent5"/>
                  </a:outerShdw>
                </a:effectLst>
                <a:latin typeface="Impact" panose="020B0806030902050204" pitchFamily="34" charset="0"/>
              </a:rPr>
            </a:br>
            <a:endParaRPr lang="ru-RU" sz="4000" b="1" dirty="0">
              <a:ln w="38100">
                <a:solidFill>
                  <a:srgbClr val="FFFF00"/>
                </a:solidFill>
                <a:prstDash val="solid"/>
              </a:ln>
              <a:solidFill>
                <a:srgbClr val="FFFF00"/>
              </a:solidFill>
              <a:effectLst>
                <a:glow rad="228600">
                  <a:schemeClr val="bg1">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7063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130628" y="267368"/>
            <a:ext cx="11804072" cy="378565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шпагой с бриллиантами и получил титул графа с добавлением «Рымнинский».</a:t>
            </a:r>
          </a:p>
          <a:p>
            <a:pPr algn="just"/>
            <a:r>
              <a:rPr lang="ru-RU" sz="2000" dirty="0">
                <a:latin typeface="Times New Roman" panose="02020603050405020304" pitchFamily="18" charset="0"/>
                <a:cs typeface="Times New Roman" panose="02020603050405020304" pitchFamily="18" charset="0"/>
              </a:rPr>
              <a:t>	После поражения при Рымнике Турция, можно сказать, лишилась своей армии. А на всём Дунае ей принадлежала единственная твердыня – крепость Измаил. Почти год прошёл, как Измаил был осаждён русскими войсками, но крепость стойко держала оборону. Она имела крутые высокие стены, широкие рвы, гарнизон в 35 тысяч человек, много пушек, боеприпасов и продовольствия. Главнокомандующий Г.А. Потёмкин, хотя и «завидовал славе Суворова» и не хотел призывать его ко взятию этой крепости, а всё же пришлось. Генерал-</a:t>
            </a:r>
            <a:r>
              <a:rPr lang="ru-RU" sz="2000" dirty="0" err="1">
                <a:latin typeface="Times New Roman" panose="02020603050405020304" pitchFamily="18" charset="0"/>
                <a:cs typeface="Times New Roman" panose="02020603050405020304" pitchFamily="18" charset="0"/>
              </a:rPr>
              <a:t>аншер</a:t>
            </a:r>
            <a:r>
              <a:rPr lang="ru-RU" sz="2000" dirty="0">
                <a:latin typeface="Times New Roman" panose="02020603050405020304" pitchFamily="18" charset="0"/>
                <a:cs typeface="Times New Roman" panose="02020603050405020304" pitchFamily="18" charset="0"/>
              </a:rPr>
              <a:t> тут же помчался к Измаилу. Солдаты. Узнав о его прибытии, не скрывали радости: «Суворов – значит штурм».</a:t>
            </a:r>
          </a:p>
          <a:p>
            <a:pPr algn="just"/>
            <a:r>
              <a:rPr lang="ru-RU" sz="2000" dirty="0">
                <a:latin typeface="Times New Roman" panose="02020603050405020304" pitchFamily="18" charset="0"/>
                <a:cs typeface="Times New Roman" panose="02020603050405020304" pitchFamily="18" charset="0"/>
              </a:rPr>
              <a:t>	К штурму полководец готовился шесть дней. Были заготовлены лестницы и вязанки хвороста, чтобы заваливать рвы. На некотором отдалении он приказал выстроить подобие крепостного вала со рвом: здесь солдаты подолгу упражнялись в преодолении препятствий.</a:t>
            </a:r>
          </a:p>
          <a:p>
            <a:pPr algn="just"/>
            <a:endParaRPr lang="ru-RU"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D86D5B6-3397-4D2A-A8A7-5BA8C16FA614}"/>
              </a:ext>
            </a:extLst>
          </p:cNvPr>
          <p:cNvSpPr txBox="1"/>
          <p:nvPr/>
        </p:nvSpPr>
        <p:spPr>
          <a:xfrm>
            <a:off x="130628" y="3852965"/>
            <a:ext cx="7441872" cy="286232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11 декабря в густом тумане в половине шестого утра на крепость двинулись колонны наступающих. С каждой стороны подошёл десант флотилии. Самые жаркие схватки возникли на валу. Внутри крепости бои шли у каждого дома. В четыре часа дня Измаил пал. Суворов через четыре года получил звание фельдмаршала.</a:t>
            </a:r>
          </a:p>
          <a:p>
            <a:pPr algn="just"/>
            <a:r>
              <a:rPr lang="ru-RU" sz="2000" dirty="0">
                <a:latin typeface="Times New Roman" panose="02020603050405020304" pitchFamily="18" charset="0"/>
                <a:cs typeface="Times New Roman" panose="02020603050405020304" pitchFamily="18" charset="0"/>
              </a:rPr>
              <a:t>	…6 ноября 1796 года скончалась Екатерина </a:t>
            </a:r>
            <a:r>
              <a:rPr lang="en-US" sz="2000" dirty="0">
                <a:latin typeface="Times New Roman" panose="02020603050405020304" pitchFamily="18" charset="0"/>
                <a:cs typeface="Times New Roman" panose="02020603050405020304" pitchFamily="18" charset="0"/>
              </a:rPr>
              <a:t>II</a:t>
            </a:r>
            <a:r>
              <a:rPr lang="ru-RU" sz="2000" dirty="0">
                <a:latin typeface="Times New Roman" panose="02020603050405020304" pitchFamily="18" charset="0"/>
                <a:cs typeface="Times New Roman" panose="02020603050405020304" pitchFamily="18" charset="0"/>
              </a:rPr>
              <a:t>. На российском троне воцарился её сын Павел. Многие офицеры и генералы, верно служившие Екатерине, были уволены.</a:t>
            </a:r>
          </a:p>
        </p:txBody>
      </p:sp>
      <p:pic>
        <p:nvPicPr>
          <p:cNvPr id="4" name="Рисунок 3">
            <a:extLst>
              <a:ext uri="{FF2B5EF4-FFF2-40B4-BE49-F238E27FC236}">
                <a16:creationId xmlns:a16="http://schemas.microsoft.com/office/drawing/2014/main" id="{5C006CC3-0851-429B-A269-DE678BDF813F}"/>
              </a:ext>
            </a:extLst>
          </p:cNvPr>
          <p:cNvPicPr>
            <a:picLocks noChangeAspect="1"/>
          </p:cNvPicPr>
          <p:nvPr/>
        </p:nvPicPr>
        <p:blipFill rotWithShape="1">
          <a:blip r:embed="rId3"/>
          <a:srcRect l="38456" t="33766" r="10704" b="21039"/>
          <a:stretch/>
        </p:blipFill>
        <p:spPr>
          <a:xfrm>
            <a:off x="7703128" y="3755365"/>
            <a:ext cx="4358244" cy="3099460"/>
          </a:xfrm>
          <a:prstGeom prst="rect">
            <a:avLst/>
          </a:prstGeom>
        </p:spPr>
      </p:pic>
    </p:spTree>
    <p:extLst>
      <p:ext uri="{BB962C8B-B14F-4D97-AF65-F5344CB8AC3E}">
        <p14:creationId xmlns:p14="http://schemas.microsoft.com/office/powerpoint/2010/main" val="376475893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130628" y="267368"/>
            <a:ext cx="9785268" cy="2554545"/>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В опале оказался и Суворов, не признавший новые порядки в армии (по образцу прусских). В феврале 1797 года царь отстраняет полководца от армии. Суворов должен жить в своём имении под надзором государева чиновника.</a:t>
            </a:r>
          </a:p>
          <a:p>
            <a:pPr algn="just"/>
            <a:r>
              <a:rPr lang="ru-RU" sz="2000" dirty="0">
                <a:latin typeface="Times New Roman" panose="02020603050405020304" pitchFamily="18" charset="0"/>
                <a:cs typeface="Times New Roman" panose="02020603050405020304" pitchFamily="18" charset="0"/>
              </a:rPr>
              <a:t>	Тем временем французские войска наносят союзникам России, австрийцам, одно поражение за другим. Уже всю Италию отвоевали французы у австрийцев. Павлу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пришлось вспомнить о Суворове. В феврале 1799 года царь вызывает фельдмаршала к себе и приказывает ему  ехать в Вену. Чтобы во главе русско-австрийских войск двинуться на освобождение Италии от французов.</a:t>
            </a:r>
          </a:p>
        </p:txBody>
      </p:sp>
      <p:sp>
        <p:nvSpPr>
          <p:cNvPr id="8" name="TextBox 7">
            <a:extLst>
              <a:ext uri="{FF2B5EF4-FFF2-40B4-BE49-F238E27FC236}">
                <a16:creationId xmlns:a16="http://schemas.microsoft.com/office/drawing/2014/main" id="{FD86D5B6-3397-4D2A-A8A7-5BA8C16FA614}"/>
              </a:ext>
            </a:extLst>
          </p:cNvPr>
          <p:cNvSpPr txBox="1"/>
          <p:nvPr/>
        </p:nvSpPr>
        <p:spPr>
          <a:xfrm>
            <a:off x="130628" y="2760809"/>
            <a:ext cx="11930744" cy="1631216"/>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В Вене Суворова встречают торжественно, однако Дворцовый военный совет просит его дать план военных действий. Вмешательство «кабинетных служак» возмутило полководца:</a:t>
            </a:r>
          </a:p>
          <a:p>
            <a:pPr marL="342900" indent="-342900" algn="just">
              <a:buFontTx/>
              <a:buChar char="-"/>
            </a:pPr>
            <a:r>
              <a:rPr lang="ru-RU" sz="2000" dirty="0">
                <a:latin typeface="Times New Roman" panose="02020603050405020304" pitchFamily="18" charset="0"/>
                <a:cs typeface="Times New Roman" panose="02020603050405020304" pitchFamily="18" charset="0"/>
              </a:rPr>
              <a:t>Военные дела ежеминутно могут меняться, и предвидеть их нельзя. Моя цель – бить врага везде, на всех пунктах… И я должен иметь свободу в своих действиях.</a:t>
            </a:r>
          </a:p>
          <a:p>
            <a:pPr algn="just"/>
            <a:r>
              <a:rPr lang="ru-RU" sz="2000" dirty="0">
                <a:latin typeface="Times New Roman" panose="02020603050405020304" pitchFamily="18" charset="0"/>
                <a:cs typeface="Times New Roman" panose="02020603050405020304" pitchFamily="18" charset="0"/>
              </a:rPr>
              <a:t>	За короткий срок Суворов выгнал французов из городов: Брешна, Верона, Милан, Турин, Мантуя.</a:t>
            </a:r>
          </a:p>
        </p:txBody>
      </p:sp>
      <p:pic>
        <p:nvPicPr>
          <p:cNvPr id="3" name="Рисунок 2">
            <a:extLst>
              <a:ext uri="{FF2B5EF4-FFF2-40B4-BE49-F238E27FC236}">
                <a16:creationId xmlns:a16="http://schemas.microsoft.com/office/drawing/2014/main" id="{23DEF75C-2973-4F7B-B9A9-BD7F2B8E2344}"/>
              </a:ext>
            </a:extLst>
          </p:cNvPr>
          <p:cNvPicPr>
            <a:picLocks noChangeAspect="1"/>
          </p:cNvPicPr>
          <p:nvPr/>
        </p:nvPicPr>
        <p:blipFill rotWithShape="1">
          <a:blip r:embed="rId3"/>
          <a:srcRect l="37902" t="32554" r="10289" b="31429"/>
          <a:stretch/>
        </p:blipFill>
        <p:spPr>
          <a:xfrm>
            <a:off x="130628" y="4293231"/>
            <a:ext cx="4441372" cy="2470069"/>
          </a:xfrm>
          <a:prstGeom prst="rect">
            <a:avLst/>
          </a:prstGeom>
        </p:spPr>
      </p:pic>
      <p:pic>
        <p:nvPicPr>
          <p:cNvPr id="1026" name="Picture 2" descr="Picture background">
            <a:extLst>
              <a:ext uri="{FF2B5EF4-FFF2-40B4-BE49-F238E27FC236}">
                <a16:creationId xmlns:a16="http://schemas.microsoft.com/office/drawing/2014/main" id="{988D7D5D-FB02-4D96-973A-BC08889A3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5950" y="44097"/>
            <a:ext cx="2057400" cy="2552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983516-4BE7-4896-A70F-1426BD62D6ED}"/>
              </a:ext>
            </a:extLst>
          </p:cNvPr>
          <p:cNvSpPr txBox="1"/>
          <p:nvPr/>
        </p:nvSpPr>
        <p:spPr>
          <a:xfrm>
            <a:off x="4626427" y="4355982"/>
            <a:ext cx="7434945" cy="224676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Он побеждал армии известных наполеоновских генералов. За четыре месяца Франция потеряла в Италии почти всё, что Наполеон завоёвывал в течение года. Павел </a:t>
            </a:r>
            <a:r>
              <a:rPr lang="en-US" sz="2000" dirty="0">
                <a:latin typeface="Times New Roman" panose="02020603050405020304" pitchFamily="18" charset="0"/>
                <a:cs typeface="Times New Roman" panose="02020603050405020304" pitchFamily="18" charset="0"/>
              </a:rPr>
              <a:t>I </a:t>
            </a:r>
            <a:r>
              <a:rPr lang="ru-RU" sz="2000" dirty="0">
                <a:latin typeface="Times New Roman" panose="02020603050405020304" pitchFamily="18" charset="0"/>
                <a:cs typeface="Times New Roman" panose="02020603050405020304" pitchFamily="18" charset="0"/>
              </a:rPr>
              <a:t>возвёл Суворова в княжеское достоинство с титулом «Италийский». Между тем Вена воспринимала его победы более сдержанно. Дворцовый военный совет запретил Суворову продвигаться в сторону Рима. Австрия стала с перебоями снабжать продовольствием русскую армию.</a:t>
            </a:r>
          </a:p>
        </p:txBody>
      </p:sp>
    </p:spTree>
    <p:extLst>
      <p:ext uri="{BB962C8B-B14F-4D97-AF65-F5344CB8AC3E}">
        <p14:creationId xmlns:p14="http://schemas.microsoft.com/office/powerpoint/2010/main" val="84798809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130627" y="267368"/>
            <a:ext cx="6639245" cy="2554545"/>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Наконец фельдмаршалу запретили преследовать отступающих французов. Всё это сковывало ему руки. Павел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принял решение: войска Суворова покидают Италию и переносят военные действия в Швейцарию, где хозяйничали французы.</a:t>
            </a:r>
          </a:p>
          <a:p>
            <a:pPr algn="just"/>
            <a:r>
              <a:rPr lang="ru-RU" sz="2000" dirty="0">
                <a:latin typeface="Times New Roman" panose="02020603050405020304" pitchFamily="18" charset="0"/>
                <a:cs typeface="Times New Roman" panose="02020603050405020304" pitchFamily="18" charset="0"/>
              </a:rPr>
              <a:t>	У подножия Альп выяснилось, что самым коротким, но и самым трудным считается Сен-</a:t>
            </a:r>
            <a:r>
              <a:rPr lang="ru-RU" sz="2000" dirty="0" err="1">
                <a:latin typeface="Times New Roman" panose="02020603050405020304" pitchFamily="18" charset="0"/>
                <a:cs typeface="Times New Roman" panose="02020603050405020304" pitchFamily="18" charset="0"/>
              </a:rPr>
              <a:t>Готардский</a:t>
            </a:r>
            <a:r>
              <a:rPr lang="ru-RU" sz="2000" dirty="0">
                <a:latin typeface="Times New Roman" panose="02020603050405020304" pitchFamily="18" charset="0"/>
                <a:cs typeface="Times New Roman" panose="02020603050405020304" pitchFamily="18" charset="0"/>
              </a:rPr>
              <a:t> перевал. К нему и направил армию Суворов.</a:t>
            </a:r>
          </a:p>
        </p:txBody>
      </p:sp>
      <p:sp>
        <p:nvSpPr>
          <p:cNvPr id="8" name="TextBox 7">
            <a:extLst>
              <a:ext uri="{FF2B5EF4-FFF2-40B4-BE49-F238E27FC236}">
                <a16:creationId xmlns:a16="http://schemas.microsoft.com/office/drawing/2014/main" id="{FD86D5B6-3397-4D2A-A8A7-5BA8C16FA614}"/>
              </a:ext>
            </a:extLst>
          </p:cNvPr>
          <p:cNvSpPr txBox="1"/>
          <p:nvPr/>
        </p:nvSpPr>
        <p:spPr>
          <a:xfrm>
            <a:off x="170681" y="2758815"/>
            <a:ext cx="11890691" cy="378565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Его солдаты совершили нечто немыслимое – в осеннюю пору, когда льёт дождь, сыплет снег, а под ногами слякоть или каменистая дорога, - перешли вершины Альп. Подвергаясь обстрелу и нападениям французов.  Затем русским пришлось выбивать противника из узкого длинного туннеля, пробитого в горах, после которого шёл крутой спуск к Чёртову мосту, повисшему над рекой </a:t>
            </a:r>
            <a:r>
              <a:rPr lang="ru-RU" sz="2000" dirty="0" err="1">
                <a:latin typeface="Times New Roman" panose="02020603050405020304" pitchFamily="18" charset="0"/>
                <a:cs typeface="Times New Roman" panose="02020603050405020304" pitchFamily="18" charset="0"/>
              </a:rPr>
              <a:t>Рейсой</a:t>
            </a:r>
            <a:r>
              <a:rPr lang="ru-RU" sz="2000" dirty="0">
                <a:latin typeface="Times New Roman" panose="02020603050405020304" pitchFamily="18" charset="0"/>
                <a:cs typeface="Times New Roman" panose="02020603050405020304" pitchFamily="18" charset="0"/>
              </a:rPr>
              <a:t> на 22-метровой высоте. Мост состоял из двух арок – малой и большой. Солдаты уже ступили на него, но раздался взрыв, середина малой арки рухнула. Неподалёку оказался бревенчатый сарай. Его разобрали. Стали связывать брёвна офицерскими шарфами.  Враг ещё стрелял, когда брёвна были переброшены. Поход продолжался. В долинах несколько раз голодная, измученная армия вступала в сражения с противником. После горного озера дорога исчезла. Теперь «чудо-богатырям», как называл своих солдат Суворов, оставалось карабкаться по охотничьим и пастушьим тропам. Фельдмаршал то ехал на лошади, которой иной раз казаки помогали взбираться на кручи. То шёл пешком среди воинов, подбадривая их, хотя сам уже чувствовал себя больным и слабым. Спустились к </a:t>
            </a:r>
            <a:r>
              <a:rPr lang="ru-RU" sz="2000" dirty="0" err="1">
                <a:latin typeface="Times New Roman" panose="02020603050405020304" pitchFamily="18" charset="0"/>
                <a:cs typeface="Times New Roman" panose="02020603050405020304" pitchFamily="18" charset="0"/>
              </a:rPr>
              <a:t>Муттенской</a:t>
            </a:r>
            <a:r>
              <a:rPr lang="ru-RU" sz="2000" dirty="0">
                <a:latin typeface="Times New Roman" panose="02020603050405020304" pitchFamily="18" charset="0"/>
                <a:cs typeface="Times New Roman" panose="02020603050405020304" pitchFamily="18" charset="0"/>
              </a:rPr>
              <a:t> долине. Опять сражение и победа.</a:t>
            </a:r>
          </a:p>
        </p:txBody>
      </p:sp>
      <p:pic>
        <p:nvPicPr>
          <p:cNvPr id="4" name="Рисунок 3">
            <a:extLst>
              <a:ext uri="{FF2B5EF4-FFF2-40B4-BE49-F238E27FC236}">
                <a16:creationId xmlns:a16="http://schemas.microsoft.com/office/drawing/2014/main" id="{23321103-7AF4-4AC6-B47C-E0FE8BEA7D6D}"/>
              </a:ext>
            </a:extLst>
          </p:cNvPr>
          <p:cNvPicPr>
            <a:picLocks noChangeAspect="1"/>
          </p:cNvPicPr>
          <p:nvPr/>
        </p:nvPicPr>
        <p:blipFill rotWithShape="1">
          <a:blip r:embed="rId3"/>
          <a:srcRect l="38456" t="36483" r="10704" b="32295"/>
          <a:stretch/>
        </p:blipFill>
        <p:spPr>
          <a:xfrm>
            <a:off x="6900501" y="65126"/>
            <a:ext cx="5160871" cy="2535570"/>
          </a:xfrm>
          <a:prstGeom prst="rect">
            <a:avLst/>
          </a:prstGeom>
        </p:spPr>
      </p:pic>
    </p:spTree>
    <p:extLst>
      <p:ext uri="{BB962C8B-B14F-4D97-AF65-F5344CB8AC3E}">
        <p14:creationId xmlns:p14="http://schemas.microsoft.com/office/powerpoint/2010/main" val="206959347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130627" y="267368"/>
            <a:ext cx="8004971" cy="5016758"/>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В русской армии кончались боеприпасы, уставшие до предела солдаты голодали. Одежда оборвалась, сапоги износились. На военном совете Суворов, взвесив всё, решил уходить из Швейцарии через перевал </a:t>
            </a:r>
            <a:r>
              <a:rPr lang="ru-RU" sz="2000" dirty="0" err="1">
                <a:latin typeface="Times New Roman" panose="02020603050405020304" pitchFamily="18" charset="0"/>
                <a:cs typeface="Times New Roman" panose="02020603050405020304" pitchFamily="18" charset="0"/>
              </a:rPr>
              <a:t>Паникс</a:t>
            </a:r>
            <a:r>
              <a:rPr lang="ru-RU" sz="2000" dirty="0">
                <a:latin typeface="Times New Roman" panose="02020603050405020304" pitchFamily="18" charset="0"/>
                <a:cs typeface="Times New Roman" panose="02020603050405020304" pitchFamily="18" charset="0"/>
              </a:rPr>
              <a:t>.</a:t>
            </a:r>
          </a:p>
          <a:p>
            <a:pPr algn="just"/>
            <a:r>
              <a:rPr lang="ru-RU" sz="2000" dirty="0">
                <a:latin typeface="Times New Roman" panose="02020603050405020304" pitchFamily="18" charset="0"/>
                <a:cs typeface="Times New Roman" panose="02020603050405020304" pitchFamily="18" charset="0"/>
              </a:rPr>
              <a:t>	На перевале снежны	й покров был уже выше метра. Старый. Больной фельдмаршал терпел всё  солдатами – холод, голод, пургу. 26 сентября армия вышла в долину Верхнего Рейна к местечку Кур. Воины были накормлены, обогреты, отдохнули. 19 октября Суворов  привёл отряды в Баварию. Из Петербурга пришло известие: Павел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пожаловал  полководцу звание генералиссимуса. Беспримерный швейцарский  поход поразил Европу. В Германии и Чехии Суворову рукоплескали, подносили лавровые венки.</a:t>
            </a:r>
          </a:p>
          <a:p>
            <a:pPr algn="just"/>
            <a:r>
              <a:rPr lang="ru-RU" sz="2000" dirty="0">
                <a:latin typeface="Times New Roman" panose="02020603050405020304" pitchFamily="18" charset="0"/>
                <a:cs typeface="Times New Roman" panose="02020603050405020304" pitchFamily="18" charset="0"/>
              </a:rPr>
              <a:t>	Но после Праги он почувствовал себя совершенно больным. Примчался главный медик Павла. Суворов отказался ехать для лечения на тёплые воды:</a:t>
            </a:r>
          </a:p>
          <a:p>
            <a:pPr algn="just"/>
            <a:r>
              <a:rPr lang="ru-RU" sz="2000" dirty="0">
                <a:latin typeface="Times New Roman" panose="02020603050405020304" pitchFamily="18" charset="0"/>
                <a:cs typeface="Times New Roman" panose="02020603050405020304" pitchFamily="18" charset="0"/>
              </a:rPr>
              <a:t>- Мне нужна деревня: молитва, баня, кашица и квас… Ведь я солдат. </a:t>
            </a:r>
          </a:p>
        </p:txBody>
      </p:sp>
      <p:sp>
        <p:nvSpPr>
          <p:cNvPr id="8" name="TextBox 7">
            <a:extLst>
              <a:ext uri="{FF2B5EF4-FFF2-40B4-BE49-F238E27FC236}">
                <a16:creationId xmlns:a16="http://schemas.microsoft.com/office/drawing/2014/main" id="{FD86D5B6-3397-4D2A-A8A7-5BA8C16FA614}"/>
              </a:ext>
            </a:extLst>
          </p:cNvPr>
          <p:cNvSpPr txBox="1"/>
          <p:nvPr/>
        </p:nvSpPr>
        <p:spPr>
          <a:xfrm>
            <a:off x="130627" y="5187590"/>
            <a:ext cx="11930746" cy="132343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Ему сообщили, что в столице готовят торжественный приём. </a:t>
            </a:r>
          </a:p>
          <a:p>
            <a:pPr algn="just"/>
            <a:r>
              <a:rPr lang="ru-RU" sz="2000" dirty="0">
                <a:latin typeface="Times New Roman" panose="02020603050405020304" pitchFamily="18" charset="0"/>
                <a:cs typeface="Times New Roman" panose="02020603050405020304" pitchFamily="18" charset="0"/>
              </a:rPr>
              <a:t>	Приятны5е вести ободрили. Больному даже стало немного лучше. Но пока генералиссимус добирался до Петербурга, дворцовые завистники, ненавидевшие его, наговорили впечатлительному Павлу кучу клеветы о полководце.</a:t>
            </a:r>
          </a:p>
        </p:txBody>
      </p:sp>
      <p:pic>
        <p:nvPicPr>
          <p:cNvPr id="3" name="Рисунок 2">
            <a:extLst>
              <a:ext uri="{FF2B5EF4-FFF2-40B4-BE49-F238E27FC236}">
                <a16:creationId xmlns:a16="http://schemas.microsoft.com/office/drawing/2014/main" id="{7FCAADFC-3D93-4252-A472-780523C0E76B}"/>
              </a:ext>
            </a:extLst>
          </p:cNvPr>
          <p:cNvPicPr>
            <a:picLocks noChangeAspect="1"/>
          </p:cNvPicPr>
          <p:nvPr/>
        </p:nvPicPr>
        <p:blipFill rotWithShape="1">
          <a:blip r:embed="rId3"/>
          <a:srcRect l="44551" t="32381" r="21309" b="9264"/>
          <a:stretch/>
        </p:blipFill>
        <p:spPr>
          <a:xfrm rot="10800000">
            <a:off x="8266225" y="83128"/>
            <a:ext cx="3795148" cy="5189516"/>
          </a:xfrm>
          <a:prstGeom prst="rect">
            <a:avLst/>
          </a:prstGeom>
        </p:spPr>
      </p:pic>
    </p:spTree>
    <p:extLst>
      <p:ext uri="{BB962C8B-B14F-4D97-AF65-F5344CB8AC3E}">
        <p14:creationId xmlns:p14="http://schemas.microsoft.com/office/powerpoint/2010/main" val="411607615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130627" y="267368"/>
            <a:ext cx="11910952" cy="2554545"/>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Царь сразу же забыл о своих милостях и чувстве благодарности к Суворову. По приказу императора Александру Васильевичу запрещено въезжать в столицу в дневное время и появляться в Зимнем дворце. Ночью 20 апреля генералиссимус въехал в Петербург. Остановился у знакомого на Крюковом канале. В мае великий полководец умер.</a:t>
            </a:r>
          </a:p>
          <a:p>
            <a:pPr algn="just"/>
            <a:r>
              <a:rPr lang="ru-RU" sz="2000" dirty="0">
                <a:latin typeface="Times New Roman" panose="02020603050405020304" pitchFamily="18" charset="0"/>
                <a:cs typeface="Times New Roman" panose="02020603050405020304" pitchFamily="18" charset="0"/>
              </a:rPr>
              <a:t>	…Прошли века. Но имя непобедимого полководца А.В. Суворова с уважением произносим мы, его потомки. Оно на все времена связано с честью и славой нашей Родины.</a:t>
            </a:r>
          </a:p>
          <a:p>
            <a:pPr algn="just"/>
            <a:r>
              <a:rPr lang="ru-RU" sz="2000" dirty="0">
                <a:latin typeface="Times New Roman" panose="02020603050405020304" pitchFamily="18" charset="0"/>
                <a:cs typeface="Times New Roman" panose="02020603050405020304" pitchFamily="18" charset="0"/>
              </a:rPr>
              <a:t>	В 1942 году в разгар Великой Отечественной войны был учреждён орден Суворова, которым награждали командиров.</a:t>
            </a:r>
          </a:p>
        </p:txBody>
      </p:sp>
      <p:pic>
        <p:nvPicPr>
          <p:cNvPr id="4" name="Рисунок 3">
            <a:extLst>
              <a:ext uri="{FF2B5EF4-FFF2-40B4-BE49-F238E27FC236}">
                <a16:creationId xmlns:a16="http://schemas.microsoft.com/office/drawing/2014/main" id="{402FC657-912A-415F-A036-97EC08C5AF34}"/>
              </a:ext>
            </a:extLst>
          </p:cNvPr>
          <p:cNvPicPr>
            <a:picLocks noChangeAspect="1"/>
          </p:cNvPicPr>
          <p:nvPr/>
        </p:nvPicPr>
        <p:blipFill rotWithShape="1">
          <a:blip r:embed="rId3"/>
          <a:srcRect l="30283" t="26320" r="29682" b="19654"/>
          <a:stretch/>
        </p:blipFill>
        <p:spPr>
          <a:xfrm>
            <a:off x="926274" y="2962184"/>
            <a:ext cx="2743200" cy="2961517"/>
          </a:xfrm>
          <a:prstGeom prst="rect">
            <a:avLst/>
          </a:prstGeom>
        </p:spPr>
      </p:pic>
      <p:sp>
        <p:nvSpPr>
          <p:cNvPr id="9" name="TextBox 8">
            <a:extLst>
              <a:ext uri="{FF2B5EF4-FFF2-40B4-BE49-F238E27FC236}">
                <a16:creationId xmlns:a16="http://schemas.microsoft.com/office/drawing/2014/main" id="{E6D5B849-2268-4966-9496-0F47EFCA2A26}"/>
              </a:ext>
            </a:extLst>
          </p:cNvPr>
          <p:cNvSpPr txBox="1"/>
          <p:nvPr/>
        </p:nvSpPr>
        <p:spPr>
          <a:xfrm>
            <a:off x="839187" y="6140131"/>
            <a:ext cx="2830287" cy="523220"/>
          </a:xfrm>
          <a:prstGeom prst="rect">
            <a:avLst/>
          </a:prstGeom>
          <a:noFill/>
        </p:spPr>
        <p:txBody>
          <a:bodyPr wrap="square">
            <a:spAutoFit/>
          </a:bodyPr>
          <a:lstStyle/>
          <a:p>
            <a:pPr algn="ctr"/>
            <a:r>
              <a:rPr lang="ru-RU" sz="1400" b="1" dirty="0">
                <a:solidFill>
                  <a:srgbClr val="002060"/>
                </a:solidFill>
                <a:latin typeface="Times New Roman" panose="02020603050405020304" pitchFamily="18" charset="0"/>
                <a:cs typeface="Times New Roman" panose="02020603050405020304" pitchFamily="18" charset="0"/>
              </a:rPr>
              <a:t>Жена А. Суворова – </a:t>
            </a:r>
          </a:p>
          <a:p>
            <a:pPr algn="ctr"/>
            <a:r>
              <a:rPr lang="ru-RU" sz="1400" b="1" dirty="0">
                <a:solidFill>
                  <a:srgbClr val="002060"/>
                </a:solidFill>
                <a:latin typeface="Times New Roman" panose="02020603050405020304" pitchFamily="18" charset="0"/>
                <a:cs typeface="Times New Roman" panose="02020603050405020304" pitchFamily="18" charset="0"/>
              </a:rPr>
              <a:t>княжна Варвара Прозоровская</a:t>
            </a:r>
          </a:p>
        </p:txBody>
      </p:sp>
      <p:pic>
        <p:nvPicPr>
          <p:cNvPr id="10" name="Рисунок 9">
            <a:extLst>
              <a:ext uri="{FF2B5EF4-FFF2-40B4-BE49-F238E27FC236}">
                <a16:creationId xmlns:a16="http://schemas.microsoft.com/office/drawing/2014/main" id="{88C457A4-2946-4316-9C97-6E3179621B14}"/>
              </a:ext>
            </a:extLst>
          </p:cNvPr>
          <p:cNvPicPr>
            <a:picLocks noChangeAspect="1"/>
          </p:cNvPicPr>
          <p:nvPr/>
        </p:nvPicPr>
        <p:blipFill rotWithShape="1">
          <a:blip r:embed="rId4"/>
          <a:srcRect l="32638" t="26319" r="29128" b="19481"/>
          <a:stretch/>
        </p:blipFill>
        <p:spPr>
          <a:xfrm>
            <a:off x="4773878" y="3084712"/>
            <a:ext cx="2624450" cy="2976279"/>
          </a:xfrm>
          <a:prstGeom prst="rect">
            <a:avLst/>
          </a:prstGeom>
        </p:spPr>
      </p:pic>
      <p:sp>
        <p:nvSpPr>
          <p:cNvPr id="11" name="TextBox 10">
            <a:extLst>
              <a:ext uri="{FF2B5EF4-FFF2-40B4-BE49-F238E27FC236}">
                <a16:creationId xmlns:a16="http://schemas.microsoft.com/office/drawing/2014/main" id="{91DA6F6F-C9E7-4032-827D-87D69BFD547C}"/>
              </a:ext>
            </a:extLst>
          </p:cNvPr>
          <p:cNvSpPr txBox="1"/>
          <p:nvPr/>
        </p:nvSpPr>
        <p:spPr>
          <a:xfrm>
            <a:off x="4670959" y="6221921"/>
            <a:ext cx="2830287" cy="523220"/>
          </a:xfrm>
          <a:prstGeom prst="rect">
            <a:avLst/>
          </a:prstGeom>
          <a:noFill/>
        </p:spPr>
        <p:txBody>
          <a:bodyPr wrap="square">
            <a:spAutoFit/>
          </a:bodyPr>
          <a:lstStyle/>
          <a:p>
            <a:pPr algn="ctr"/>
            <a:r>
              <a:rPr lang="ru-RU" sz="1400" b="1" dirty="0">
                <a:solidFill>
                  <a:srgbClr val="002060"/>
                </a:solidFill>
                <a:latin typeface="Times New Roman" panose="02020603050405020304" pitchFamily="18" charset="0"/>
                <a:cs typeface="Times New Roman" panose="02020603050405020304" pitchFamily="18" charset="0"/>
              </a:rPr>
              <a:t>Дочь А. Суворова – </a:t>
            </a:r>
          </a:p>
          <a:p>
            <a:pPr algn="ctr"/>
            <a:r>
              <a:rPr lang="ru-RU" sz="1400" b="1" dirty="0">
                <a:solidFill>
                  <a:srgbClr val="002060"/>
                </a:solidFill>
                <a:latin typeface="Times New Roman" panose="02020603050405020304" pitchFamily="18" charset="0"/>
                <a:cs typeface="Times New Roman" panose="02020603050405020304" pitchFamily="18" charset="0"/>
              </a:rPr>
              <a:t>Наталья</a:t>
            </a:r>
          </a:p>
        </p:txBody>
      </p:sp>
      <p:pic>
        <p:nvPicPr>
          <p:cNvPr id="13" name="Рисунок 12">
            <a:extLst>
              <a:ext uri="{FF2B5EF4-FFF2-40B4-BE49-F238E27FC236}">
                <a16:creationId xmlns:a16="http://schemas.microsoft.com/office/drawing/2014/main" id="{E87AB403-263B-4673-AD9A-B05CF915D15B}"/>
              </a:ext>
            </a:extLst>
          </p:cNvPr>
          <p:cNvPicPr>
            <a:picLocks noChangeAspect="1"/>
          </p:cNvPicPr>
          <p:nvPr/>
        </p:nvPicPr>
        <p:blipFill rotWithShape="1">
          <a:blip r:embed="rId5"/>
          <a:srcRect l="31114" t="25974" r="29821" b="20000"/>
          <a:stretch/>
        </p:blipFill>
        <p:spPr>
          <a:xfrm>
            <a:off x="8729068" y="2964601"/>
            <a:ext cx="2676756" cy="2961517"/>
          </a:xfrm>
          <a:prstGeom prst="rect">
            <a:avLst/>
          </a:prstGeom>
        </p:spPr>
      </p:pic>
      <p:sp>
        <p:nvSpPr>
          <p:cNvPr id="14" name="TextBox 13">
            <a:extLst>
              <a:ext uri="{FF2B5EF4-FFF2-40B4-BE49-F238E27FC236}">
                <a16:creationId xmlns:a16="http://schemas.microsoft.com/office/drawing/2014/main" id="{E86B5CC5-0A19-4E1D-A420-3CF364954D74}"/>
              </a:ext>
            </a:extLst>
          </p:cNvPr>
          <p:cNvSpPr txBox="1"/>
          <p:nvPr/>
        </p:nvSpPr>
        <p:spPr>
          <a:xfrm>
            <a:off x="8729068" y="6221921"/>
            <a:ext cx="2830287" cy="523220"/>
          </a:xfrm>
          <a:prstGeom prst="rect">
            <a:avLst/>
          </a:prstGeom>
          <a:noFill/>
        </p:spPr>
        <p:txBody>
          <a:bodyPr wrap="square">
            <a:spAutoFit/>
          </a:bodyPr>
          <a:lstStyle/>
          <a:p>
            <a:pPr algn="ctr"/>
            <a:r>
              <a:rPr lang="ru-RU" sz="1400" b="1" dirty="0">
                <a:solidFill>
                  <a:srgbClr val="002060"/>
                </a:solidFill>
                <a:latin typeface="Times New Roman" panose="02020603050405020304" pitchFamily="18" charset="0"/>
                <a:cs typeface="Times New Roman" panose="02020603050405020304" pitchFamily="18" charset="0"/>
              </a:rPr>
              <a:t>Сын А. Суворова – </a:t>
            </a:r>
          </a:p>
          <a:p>
            <a:pPr algn="ctr"/>
            <a:r>
              <a:rPr lang="ru-RU" sz="1400" b="1" dirty="0">
                <a:solidFill>
                  <a:srgbClr val="002060"/>
                </a:solidFill>
                <a:latin typeface="Times New Roman" panose="02020603050405020304" pitchFamily="18" charset="0"/>
                <a:cs typeface="Times New Roman" panose="02020603050405020304" pitchFamily="18" charset="0"/>
              </a:rPr>
              <a:t>Аркадий</a:t>
            </a:r>
          </a:p>
        </p:txBody>
      </p:sp>
    </p:spTree>
    <p:extLst>
      <p:ext uri="{BB962C8B-B14F-4D97-AF65-F5344CB8AC3E}">
        <p14:creationId xmlns:p14="http://schemas.microsoft.com/office/powerpoint/2010/main" val="190868099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icture background">
            <a:extLst>
              <a:ext uri="{FF2B5EF4-FFF2-40B4-BE49-F238E27FC236}">
                <a16:creationId xmlns:a16="http://schemas.microsoft.com/office/drawing/2014/main" id="{50F75621-EA5E-4FCA-8415-8B1CC6BA0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2E7BB76-DDCF-4D04-A819-83DD61C00E3A}"/>
              </a:ext>
            </a:extLst>
          </p:cNvPr>
          <p:cNvSpPr/>
          <p:nvPr/>
        </p:nvSpPr>
        <p:spPr>
          <a:xfrm>
            <a:off x="1011157" y="737155"/>
            <a:ext cx="9860926" cy="2431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Фото и текст с интернет источников:</a:t>
            </a:r>
          </a:p>
          <a:p>
            <a:pPr algn="ctr"/>
            <a:endParaRPr lang="ru-RU" sz="2400" b="1"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hlinkClick r:id="rId4"/>
              </a:rPr>
              <a:t>https://uznayvse.ru/znamenitosti/biografiya-aleksandr-suvorov.html</a:t>
            </a: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hlinkClick r:id="rId5"/>
              </a:rPr>
              <a:t>https://lenta.ru/articles/2024/05/22/suvorov/</a:t>
            </a: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E1F5422C-F2F6-46D4-A46D-E5B32C8E6CE0}"/>
              </a:ext>
            </a:extLst>
          </p:cNvPr>
          <p:cNvSpPr/>
          <p:nvPr/>
        </p:nvSpPr>
        <p:spPr>
          <a:xfrm>
            <a:off x="6427723" y="6337253"/>
            <a:ext cx="6279048" cy="8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Компьютерное оформление: Праксина О.В.</a:t>
            </a: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9FCA1AD-31D4-4A3F-81A7-F2D5606F5D50}"/>
              </a:ext>
            </a:extLst>
          </p:cNvPr>
          <p:cNvPicPr>
            <a:picLocks noChangeAspect="1"/>
          </p:cNvPicPr>
          <p:nvPr/>
        </p:nvPicPr>
        <p:blipFill rotWithShape="1">
          <a:blip r:embed="rId6"/>
          <a:srcRect l="13659" t="10749" r="39934" b="14286"/>
          <a:stretch/>
        </p:blipFill>
        <p:spPr>
          <a:xfrm>
            <a:off x="1529539" y="2617792"/>
            <a:ext cx="2731599" cy="3530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C3C9BC1-C8EC-405B-B363-4104738918F1}"/>
              </a:ext>
            </a:extLst>
          </p:cNvPr>
          <p:cNvSpPr txBox="1"/>
          <p:nvPr/>
        </p:nvSpPr>
        <p:spPr>
          <a:xfrm>
            <a:off x="4593035" y="3428728"/>
            <a:ext cx="6279048" cy="954107"/>
          </a:xfrm>
          <a:prstGeom prst="rect">
            <a:avLst/>
          </a:prstGeom>
          <a:noFill/>
        </p:spPr>
        <p:txBody>
          <a:bodyPr wrap="square">
            <a:spAutoFit/>
          </a:bodyPr>
          <a:lstStyle/>
          <a:p>
            <a:r>
              <a:rPr lang="ru-RU" sz="1400" b="1" dirty="0">
                <a:solidFill>
                  <a:srgbClr val="002060"/>
                </a:solidFill>
                <a:latin typeface="Times New Roman" panose="02020603050405020304" pitchFamily="18" charset="0"/>
                <a:cs typeface="Times New Roman" panose="02020603050405020304" pitchFamily="18" charset="0"/>
              </a:rPr>
              <a:t>Тихомиров О.Н.</a:t>
            </a:r>
          </a:p>
          <a:p>
            <a:r>
              <a:rPr lang="ru-RU" sz="1400" b="1" dirty="0">
                <a:solidFill>
                  <a:srgbClr val="002060"/>
                </a:solidFill>
                <a:latin typeface="Times New Roman" panose="02020603050405020304" pitchFamily="18" charset="0"/>
                <a:cs typeface="Times New Roman" panose="02020603050405020304" pitchFamily="18" charset="0"/>
              </a:rPr>
              <a:t> Великие русские полководцы и флотоводцы /О. Н. Тихомиров; художник Л.В. Козлов. – Москва : Дрофа – Плюс, 2007. – 112 с. : - (Наше Отечество)</a:t>
            </a:r>
          </a:p>
          <a:p>
            <a:pPr algn="ctr"/>
            <a:endParaRPr lang="ru-RU" sz="1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34378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7AB3864-9B0B-4702-9F97-6BADE0ABC4A6}"/>
              </a:ext>
            </a:extLst>
          </p:cNvPr>
          <p:cNvSpPr txBox="1"/>
          <p:nvPr/>
        </p:nvSpPr>
        <p:spPr>
          <a:xfrm>
            <a:off x="4676899" y="580479"/>
            <a:ext cx="6995619" cy="5693866"/>
          </a:xfrm>
          <a:prstGeom prst="rect">
            <a:avLst/>
          </a:prstGeom>
          <a:noFill/>
        </p:spPr>
        <p:txBody>
          <a:bodyPr wrap="square">
            <a:spAutoFit/>
          </a:bodyPr>
          <a:lstStyle/>
          <a:p>
            <a:pPr algn="just"/>
            <a:r>
              <a:rPr lang="ru-RU" sz="2800" b="0" i="0" dirty="0">
                <a:effectLst/>
                <a:latin typeface="Times New Roman" panose="02020603050405020304" pitchFamily="18" charset="0"/>
                <a:cs typeface="Times New Roman" panose="02020603050405020304" pitchFamily="18" charset="0"/>
              </a:rPr>
              <a:t>	Генералиссимус </a:t>
            </a:r>
            <a:r>
              <a:rPr lang="ru-RU" sz="2800" b="1" i="0" dirty="0">
                <a:solidFill>
                  <a:srgbClr val="C00000"/>
                </a:solidFill>
                <a:effectLst/>
                <a:latin typeface="Times New Roman" panose="02020603050405020304" pitchFamily="18" charset="0"/>
                <a:cs typeface="Times New Roman" panose="02020603050405020304" pitchFamily="18" charset="0"/>
              </a:rPr>
              <a:t>Александр Васильевич Суворов</a:t>
            </a:r>
            <a:r>
              <a:rPr lang="ru-RU" sz="2800" b="0" i="0" dirty="0">
                <a:effectLst/>
                <a:latin typeface="Times New Roman" panose="02020603050405020304" pitchFamily="18" charset="0"/>
                <a:cs typeface="Times New Roman" panose="02020603050405020304" pitchFamily="18" charset="0"/>
              </a:rPr>
              <a:t> — великий русский полководец, который участвовал более чем в 60 битвах и не проиграл ни одного сражения. Победы Суворова строились на захвате инициативы у противника, которому полководец навязывал боевые действия в невыгодных для него условиях. Военачальник достигал успеха, сосредотачивая силы и средства на решающем направлении, стремительно и широко маневрируя, уничтожая врага внезапно и по частям.</a:t>
            </a:r>
            <a:endParaRPr lang="ru-RU" sz="2800" b="1" dirty="0">
              <a:latin typeface="Times New Roman" panose="02020603050405020304" pitchFamily="18" charset="0"/>
              <a:cs typeface="Times New Roman" panose="02020603050405020304" pitchFamily="18" charset="0"/>
            </a:endParaRPr>
          </a:p>
        </p:txBody>
      </p:sp>
      <p:pic>
        <p:nvPicPr>
          <p:cNvPr id="1026" name="Picture 2" descr="Picture background">
            <a:extLst>
              <a:ext uri="{FF2B5EF4-FFF2-40B4-BE49-F238E27FC236}">
                <a16:creationId xmlns:a16="http://schemas.microsoft.com/office/drawing/2014/main" id="{E90075B1-5CAB-4781-9FDA-35175669C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0874"/>
            <a:ext cx="4702114" cy="511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6928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2EBDB4-60D7-4FAD-A2B4-56DBAEBEC43F}"/>
              </a:ext>
            </a:extLst>
          </p:cNvPr>
          <p:cNvSpPr txBox="1"/>
          <p:nvPr/>
        </p:nvSpPr>
        <p:spPr>
          <a:xfrm>
            <a:off x="320633" y="296499"/>
            <a:ext cx="8882744" cy="317009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ru-RU" sz="2000" b="0" i="0" dirty="0">
                <a:solidFill>
                  <a:srgbClr val="0B131E"/>
                </a:solidFill>
                <a:effectLst/>
                <a:latin typeface="Times New Roman" panose="02020603050405020304" pitchFamily="18" charset="0"/>
                <a:cs typeface="Times New Roman" panose="02020603050405020304" pitchFamily="18" charset="0"/>
              </a:rPr>
              <a:t>С досадой смотрел иной раз поручик Василий Иванович Суворов на своего сына Сашу. Мальчик был щуплый, невысокого роста, часто болел. Обучался он дома. Знал несколько языков. Любил читать книги военного содержания и по истории. Мечтал свою жизнь посвятить военной службе, как и его отец. Но тот считал, что тщедушный мальчик пригоден лишь для гражданской службы. Какой уж из него офицер. Саша стал закаляться, в любую погоду ездил верхом на лошади по лесным тропам, полям. По утрам обливал  себя из ведра холодной водой. Отец удивлялся – здоровеет мальчишка, забыл, что такое кашель, в руках сила появилась. В одиннадцать лет записал </a:t>
            </a:r>
            <a:r>
              <a:rPr lang="ru-RU" sz="2000" dirty="0">
                <a:solidFill>
                  <a:srgbClr val="0B131E"/>
                </a:solidFill>
                <a:latin typeface="Times New Roman" panose="02020603050405020304" pitchFamily="18" charset="0"/>
                <a:cs typeface="Times New Roman" panose="02020603050405020304" pitchFamily="18" charset="0"/>
              </a:rPr>
              <a:t>В</a:t>
            </a:r>
            <a:r>
              <a:rPr lang="ru-RU" sz="2000" b="0" i="0" dirty="0">
                <a:solidFill>
                  <a:srgbClr val="0B131E"/>
                </a:solidFill>
                <a:effectLst/>
                <a:latin typeface="Times New Roman" panose="02020603050405020304" pitchFamily="18" charset="0"/>
                <a:cs typeface="Times New Roman" panose="02020603050405020304" pitchFamily="18" charset="0"/>
              </a:rPr>
              <a:t>асилий </a:t>
            </a:r>
          </a:p>
          <a:p>
            <a:pPr algn="just"/>
            <a:endParaRPr lang="ru-RU" sz="2000" dirty="0">
              <a:latin typeface="Times New Roman" panose="02020603050405020304" pitchFamily="18" charset="0"/>
              <a:cs typeface="Times New Roman" panose="02020603050405020304" pitchFamily="18" charset="0"/>
            </a:endParaRPr>
          </a:p>
        </p:txBody>
      </p:sp>
      <p:pic>
        <p:nvPicPr>
          <p:cNvPr id="2050" name="Picture 2" descr="Picture background">
            <a:extLst>
              <a:ext uri="{FF2B5EF4-FFF2-40B4-BE49-F238E27FC236}">
                <a16:creationId xmlns:a16="http://schemas.microsoft.com/office/drawing/2014/main" id="{07072243-5153-475A-ACEA-62B142502D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379"/>
          <a:stretch/>
        </p:blipFill>
        <p:spPr bwMode="auto">
          <a:xfrm>
            <a:off x="9524010" y="187436"/>
            <a:ext cx="2206022" cy="304065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F74AA761-3E17-406C-AA71-56D3850D596C}"/>
              </a:ext>
            </a:extLst>
          </p:cNvPr>
          <p:cNvPicPr>
            <a:picLocks noChangeAspect="1"/>
          </p:cNvPicPr>
          <p:nvPr/>
        </p:nvPicPr>
        <p:blipFill rotWithShape="1">
          <a:blip r:embed="rId4"/>
          <a:srcRect l="46768" t="29437" r="20263" b="12207"/>
          <a:stretch/>
        </p:blipFill>
        <p:spPr>
          <a:xfrm>
            <a:off x="143298" y="3228095"/>
            <a:ext cx="2445523" cy="3462779"/>
          </a:xfrm>
          <a:prstGeom prst="rect">
            <a:avLst/>
          </a:prstGeom>
        </p:spPr>
      </p:pic>
      <p:sp>
        <p:nvSpPr>
          <p:cNvPr id="7" name="TextBox 6">
            <a:extLst>
              <a:ext uri="{FF2B5EF4-FFF2-40B4-BE49-F238E27FC236}">
                <a16:creationId xmlns:a16="http://schemas.microsoft.com/office/drawing/2014/main" id="{C9A9857C-D644-4F3A-BA82-B34A86A95012}"/>
              </a:ext>
            </a:extLst>
          </p:cNvPr>
          <p:cNvSpPr txBox="1"/>
          <p:nvPr/>
        </p:nvSpPr>
        <p:spPr>
          <a:xfrm>
            <a:off x="2766155" y="3170651"/>
            <a:ext cx="9105211" cy="4093428"/>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Иванович сына в Семёновский полк рядовым.</a:t>
            </a:r>
          </a:p>
          <a:p>
            <a:pPr algn="just"/>
            <a:r>
              <a:rPr lang="ru-RU" sz="2000" b="0" i="0" dirty="0">
                <a:solidFill>
                  <a:srgbClr val="0B131E"/>
                </a:solidFill>
                <a:effectLst/>
                <a:latin typeface="Times New Roman" panose="02020603050405020304" pitchFamily="18" charset="0"/>
                <a:cs typeface="Times New Roman" panose="02020603050405020304" pitchFamily="18" charset="0"/>
              </a:rPr>
              <a:t>	Свою службу в полку Александр начал в 15 лет. Он, как и все. Занимался строевой подготовкой, стоял на часах, учился стрелять, ходить в атаку.</a:t>
            </a:r>
          </a:p>
          <a:p>
            <a:pPr algn="just"/>
            <a:r>
              <a:rPr lang="ru-RU" sz="2000" dirty="0">
                <a:solidFill>
                  <a:srgbClr val="0B131E"/>
                </a:solidFill>
                <a:latin typeface="Times New Roman" panose="02020603050405020304" pitchFamily="18" charset="0"/>
                <a:cs typeface="Times New Roman" panose="02020603050405020304" pitchFamily="18" charset="0"/>
              </a:rPr>
              <a:t>	тем временем неподалёку от западных границ России возникло мощное воинственное государство – Пруссия. Её король – невероятно тщеславный и вероломный  Фридрих </a:t>
            </a:r>
            <a:r>
              <a:rPr lang="en-US" sz="2000" dirty="0">
                <a:solidFill>
                  <a:srgbClr val="0B131E"/>
                </a:solidFill>
                <a:latin typeface="Times New Roman" panose="02020603050405020304" pitchFamily="18" charset="0"/>
                <a:cs typeface="Times New Roman" panose="02020603050405020304" pitchFamily="18" charset="0"/>
              </a:rPr>
              <a:t>II</a:t>
            </a:r>
            <a:r>
              <a:rPr lang="ru-RU" sz="2000" dirty="0">
                <a:solidFill>
                  <a:srgbClr val="0B131E"/>
                </a:solidFill>
                <a:latin typeface="Times New Roman" panose="02020603050405020304" pitchFamily="18" charset="0"/>
                <a:cs typeface="Times New Roman" panose="02020603050405020304" pitchFamily="18" charset="0"/>
              </a:rPr>
              <a:t>. В августе 1756 года он, оттеснив австрийскую армию, вступил в Саксонию. Россия, незадолго до этого заключившая союз с Австрией, тут же объявила Пруссии войну. Позже ее назовут Семилетней войной.</a:t>
            </a:r>
          </a:p>
          <a:p>
            <a:pPr algn="just"/>
            <a:r>
              <a:rPr lang="ru-RU" sz="2000" b="0" i="0" dirty="0">
                <a:solidFill>
                  <a:srgbClr val="0B131E"/>
                </a:solidFill>
                <a:effectLst/>
                <a:latin typeface="Times New Roman" panose="02020603050405020304" pitchFamily="18" charset="0"/>
                <a:cs typeface="Times New Roman" panose="02020603050405020304" pitchFamily="18" charset="0"/>
              </a:rPr>
              <a:t>	Будущий великий полк</a:t>
            </a:r>
            <a:r>
              <a:rPr lang="ru-RU" sz="2000" dirty="0">
                <a:solidFill>
                  <a:srgbClr val="0B131E"/>
                </a:solidFill>
                <a:latin typeface="Times New Roman" panose="02020603050405020304" pitchFamily="18" charset="0"/>
                <a:cs typeface="Times New Roman" panose="02020603050405020304" pitchFamily="18" charset="0"/>
              </a:rPr>
              <a:t>оводец Александр Васильевич Суворов не сразу начал службу в армии как боевой офицер. Вначале он был провиантмейстером – обеспечивал войска провиантом, кормом для лошадей, госпитальным и прочим </a:t>
            </a:r>
            <a:endParaRPr lang="ru-RU" sz="2000" b="0" i="0" dirty="0">
              <a:solidFill>
                <a:srgbClr val="0B131E"/>
              </a:solidFill>
              <a:effectLst/>
              <a:latin typeface="Times New Roman" panose="02020603050405020304" pitchFamily="18" charset="0"/>
              <a:cs typeface="Times New Roman" panose="02020603050405020304" pitchFamily="18" charset="0"/>
            </a:endParaRPr>
          </a:p>
          <a:p>
            <a:pPr algn="just"/>
            <a:endParaRPr lang="ru-RU" sz="2000" b="0" i="0" dirty="0">
              <a:solidFill>
                <a:srgbClr val="0B131E"/>
              </a:solidFill>
              <a:effectLst/>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41395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2EBDB4-60D7-4FAD-A2B4-56DBAEBEC43F}"/>
              </a:ext>
            </a:extLst>
          </p:cNvPr>
          <p:cNvSpPr txBox="1"/>
          <p:nvPr/>
        </p:nvSpPr>
        <p:spPr>
          <a:xfrm>
            <a:off x="296883" y="161710"/>
            <a:ext cx="11598234" cy="4062651"/>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Хозяйственным имуществом. Затем, через год, он занимался составлением батальонов. В октябре 1758 года в связи с успешной доставкой в армию семнадцати подготовленных им батальонов Суворову дают чин подполковника.</a:t>
            </a:r>
          </a:p>
          <a:p>
            <a:pPr algn="just"/>
            <a:r>
              <a:rPr lang="ru-RU" sz="2000" dirty="0">
                <a:latin typeface="Times New Roman" panose="02020603050405020304" pitchFamily="18" charset="0"/>
                <a:cs typeface="Times New Roman" panose="02020603050405020304" pitchFamily="18" charset="0"/>
              </a:rPr>
              <a:t>	Первая атака, в которой он участвовал с драгунским полком, была направлена на город </a:t>
            </a:r>
            <a:r>
              <a:rPr lang="ru-RU" sz="2000" dirty="0" err="1">
                <a:latin typeface="Times New Roman" panose="02020603050405020304" pitchFamily="18" charset="0"/>
                <a:cs typeface="Times New Roman" panose="02020603050405020304" pitchFamily="18" charset="0"/>
              </a:rPr>
              <a:t>Кроссен</a:t>
            </a:r>
            <a:r>
              <a:rPr lang="ru-RU" sz="2000" dirty="0">
                <a:latin typeface="Times New Roman" panose="02020603050405020304" pitchFamily="18" charset="0"/>
                <a:cs typeface="Times New Roman" panose="02020603050405020304" pitchFamily="18" charset="0"/>
              </a:rPr>
              <a:t>, в котором засел любимец Фридриха генерал </a:t>
            </a:r>
            <a:r>
              <a:rPr lang="ru-RU" sz="2000" dirty="0" err="1">
                <a:latin typeface="Times New Roman" panose="02020603050405020304" pitchFamily="18" charset="0"/>
                <a:cs typeface="Times New Roman" panose="02020603050405020304" pitchFamily="18" charset="0"/>
              </a:rPr>
              <a:t>Ведель</a:t>
            </a:r>
            <a:r>
              <a:rPr lang="ru-RU" sz="2000" dirty="0">
                <a:latin typeface="Times New Roman" panose="02020603050405020304" pitchFamily="18" charset="0"/>
                <a:cs typeface="Times New Roman" panose="02020603050405020304" pitchFamily="18" charset="0"/>
              </a:rPr>
              <a:t>. Погоняя коня, Суворов мчался со шпагой в руке к мосту через Одер. Возле моста по наступающим стали бить пушки. Но неудержимый вид русских кавалеристов надломил боевой дух противника. Пруссаки попытались разобрать мост, прикрываясь огнём пушек. Но в ответ ударила русская артиллерия.</a:t>
            </a:r>
          </a:p>
          <a:p>
            <a:pPr marL="342900" indent="-342900" algn="just">
              <a:buFontTx/>
              <a:buChar char="-"/>
            </a:pPr>
            <a:r>
              <a:rPr lang="ru-RU" sz="2000" dirty="0">
                <a:latin typeface="Times New Roman" panose="02020603050405020304" pitchFamily="18" charset="0"/>
                <a:cs typeface="Times New Roman" panose="02020603050405020304" pitchFamily="18" charset="0"/>
              </a:rPr>
              <a:t>Вперёд, драгуны! – закричал Суворов и первый перескочил через уже достаточно широкий пролом моста.</a:t>
            </a:r>
          </a:p>
          <a:p>
            <a:pPr algn="just"/>
            <a:r>
              <a:rPr lang="ru-RU" sz="2000" dirty="0">
                <a:latin typeface="Times New Roman" panose="02020603050405020304" pitchFamily="18" charset="0"/>
                <a:cs typeface="Times New Roman" panose="02020603050405020304" pitchFamily="18" charset="0"/>
              </a:rPr>
              <a:t>	Вслед за ним кинулись другие. В этот миг на королевском замке ударила пушка, и появился трубач с белым флагом. Город сдался. </a:t>
            </a:r>
          </a:p>
          <a:p>
            <a:pPr algn="just"/>
            <a:endParaRPr lang="ru-RU"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CE5512-9B19-44AC-BB9F-56FE725EB6DD}"/>
              </a:ext>
            </a:extLst>
          </p:cNvPr>
          <p:cNvSpPr txBox="1"/>
          <p:nvPr/>
        </p:nvSpPr>
        <p:spPr>
          <a:xfrm>
            <a:off x="296883" y="3971006"/>
            <a:ext cx="9025247" cy="317009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Как дежурный штабной офицер Суворов участвовал в одном из самых крупных сражений Семилетней войны, которое разыгралось 1 августа 1759 года возле деревни </a:t>
            </a:r>
            <a:r>
              <a:rPr lang="ru-RU" sz="2000" dirty="0" err="1">
                <a:latin typeface="Times New Roman" panose="02020603050405020304" pitchFamily="18" charset="0"/>
                <a:cs typeface="Times New Roman" panose="02020603050405020304" pitchFamily="18" charset="0"/>
              </a:rPr>
              <a:t>Кунерсдорф</a:t>
            </a:r>
            <a:r>
              <a:rPr lang="ru-RU" sz="2000" dirty="0">
                <a:latin typeface="Times New Roman" panose="02020603050405020304" pitchFamily="18" charset="0"/>
                <a:cs typeface="Times New Roman" panose="02020603050405020304" pitchFamily="18" charset="0"/>
              </a:rPr>
              <a:t>. Здесь была полностью разгромлена 48-тысячная армия Фридриха. Вслед за тем русские совершили </a:t>
            </a:r>
            <a:r>
              <a:rPr lang="ru-RU" sz="2000" dirty="0" err="1">
                <a:latin typeface="Times New Roman" panose="02020603050405020304" pitchFamily="18" charset="0"/>
                <a:cs typeface="Times New Roman" panose="02020603050405020304" pitchFamily="18" charset="0"/>
              </a:rPr>
              <a:t>рейдбросок</a:t>
            </a:r>
            <a:r>
              <a:rPr lang="ru-RU" sz="2000" dirty="0">
                <a:latin typeface="Times New Roman" panose="02020603050405020304" pitchFamily="18" charset="0"/>
                <a:cs typeface="Times New Roman" panose="02020603050405020304" pitchFamily="18" charset="0"/>
              </a:rPr>
              <a:t> на Берлин. Но комендант прусской столицы успел сдать город австрийцам.</a:t>
            </a:r>
          </a:p>
          <a:p>
            <a:pPr algn="just"/>
            <a:r>
              <a:rPr lang="ru-RU" sz="2000" dirty="0">
                <a:latin typeface="Times New Roman" panose="02020603050405020304" pitchFamily="18" charset="0"/>
                <a:cs typeface="Times New Roman" panose="02020603050405020304" pitchFamily="18" charset="0"/>
              </a:rPr>
              <a:t>	Война продолжалась. В 1761 году Суворов зачислен в «летучий отряд» генерал-майора Г,Г, Берга, который, командуя лёгкой кавалерией, сразу оценил воинскую одарённость молодого подполковника. Во фронтовой жизни Александра Васильевича начался новый «партизанский» период. </a:t>
            </a:r>
          </a:p>
          <a:p>
            <a:pPr algn="just"/>
            <a:r>
              <a:rPr lang="ru-RU" sz="2000"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76043F28-D660-48BC-8B15-817DBFABBF4A}"/>
              </a:ext>
            </a:extLst>
          </p:cNvPr>
          <p:cNvPicPr>
            <a:picLocks noChangeAspect="1"/>
          </p:cNvPicPr>
          <p:nvPr/>
        </p:nvPicPr>
        <p:blipFill rotWithShape="1">
          <a:blip r:embed="rId3"/>
          <a:srcRect l="40257" t="13160" r="12366" b="8918"/>
          <a:stretch/>
        </p:blipFill>
        <p:spPr>
          <a:xfrm>
            <a:off x="9589323" y="3573484"/>
            <a:ext cx="2493819" cy="3281341"/>
          </a:xfrm>
          <a:prstGeom prst="rect">
            <a:avLst/>
          </a:prstGeom>
        </p:spPr>
      </p:pic>
    </p:spTree>
    <p:extLst>
      <p:ext uri="{BB962C8B-B14F-4D97-AF65-F5344CB8AC3E}">
        <p14:creationId xmlns:p14="http://schemas.microsoft.com/office/powerpoint/2010/main" val="179152966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2EBDB4-60D7-4FAD-A2B4-56DBAEBEC43F}"/>
              </a:ext>
            </a:extLst>
          </p:cNvPr>
          <p:cNvSpPr txBox="1"/>
          <p:nvPr/>
        </p:nvSpPr>
        <p:spPr>
          <a:xfrm>
            <a:off x="2945081" y="240801"/>
            <a:ext cx="9025246" cy="3693319"/>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Каждый день теперь был связан с неожиданными налётами, засадами, бросками в тыл противника.</a:t>
            </a:r>
          </a:p>
          <a:p>
            <a:pPr algn="just"/>
            <a:r>
              <a:rPr lang="ru-RU" dirty="0">
                <a:latin typeface="Times New Roman" panose="02020603050405020304" pitchFamily="18" charset="0"/>
                <a:cs typeface="Times New Roman" panose="02020603050405020304" pitchFamily="18" charset="0"/>
              </a:rPr>
              <a:t>	Возле стен крепости </a:t>
            </a:r>
            <a:r>
              <a:rPr lang="ru-RU" dirty="0" err="1">
                <a:latin typeface="Times New Roman" panose="02020603050405020304" pitchFamily="18" charset="0"/>
                <a:cs typeface="Times New Roman" panose="02020603050405020304" pitchFamily="18" charset="0"/>
              </a:rPr>
              <a:t>Швейнц</a:t>
            </a:r>
            <a:r>
              <a:rPr lang="ru-RU" dirty="0">
                <a:latin typeface="Times New Roman" panose="02020603050405020304" pitchFamily="18" charset="0"/>
                <a:cs typeface="Times New Roman" panose="02020603050405020304" pitchFamily="18" charset="0"/>
              </a:rPr>
              <a:t> пруссаки устроили на большом холме укреплённый лагерь. На дальнем склоне холма находился и походный шатёр Фридриха. Отряд Суворова, с третьей попытки разгромив сильную заставу неприятельских гусар, прорвался на середину холма и удерживал её два часа, пока не подоспели два полка, присланные Бергом. Взятая Суворовым высота позволяла следить за всеми действиями противника.</a:t>
            </a:r>
          </a:p>
          <a:p>
            <a:pPr algn="just"/>
            <a:r>
              <a:rPr lang="ru-RU" dirty="0">
                <a:latin typeface="Times New Roman" panose="02020603050405020304" pitchFamily="18" charset="0"/>
                <a:cs typeface="Times New Roman" panose="02020603050405020304" pitchFamily="18" charset="0"/>
              </a:rPr>
              <a:t>- Пруссаки, - рассказывал Суворов, - всё время старались нас выбить с этой позиции. Однажды, преследуя разбитый драгунский полк, я вгорячах доскакал почти до самого королевского шатра. Лишь усилившаяся пальба из пушек как бы привела меня и моих товарищей в чувство мы отошли, а не то, глядишь, пленили бы Фридриха.</a:t>
            </a:r>
          </a:p>
          <a:p>
            <a:pPr algn="just"/>
            <a:r>
              <a:rPr lang="ru-RU" dirty="0">
                <a:latin typeface="Times New Roman" panose="02020603050405020304" pitchFamily="18" charset="0"/>
                <a:cs typeface="Times New Roman" panose="02020603050405020304" pitchFamily="18" charset="0"/>
              </a:rPr>
              <a:t>		</a:t>
            </a:r>
          </a:p>
        </p:txBody>
      </p:sp>
      <p:pic>
        <p:nvPicPr>
          <p:cNvPr id="7" name="Рисунок 6">
            <a:extLst>
              <a:ext uri="{FF2B5EF4-FFF2-40B4-BE49-F238E27FC236}">
                <a16:creationId xmlns:a16="http://schemas.microsoft.com/office/drawing/2014/main" id="{ECFED33A-464E-458E-80D8-05375497ACDF}"/>
              </a:ext>
            </a:extLst>
          </p:cNvPr>
          <p:cNvPicPr>
            <a:picLocks noChangeAspect="1"/>
          </p:cNvPicPr>
          <p:nvPr/>
        </p:nvPicPr>
        <p:blipFill rotWithShape="1">
          <a:blip r:embed="rId3"/>
          <a:srcRect l="27928" t="18875" r="27327" b="17403"/>
          <a:stretch/>
        </p:blipFill>
        <p:spPr>
          <a:xfrm>
            <a:off x="111827" y="326838"/>
            <a:ext cx="2721428" cy="3100574"/>
          </a:xfrm>
          <a:prstGeom prst="rect">
            <a:avLst/>
          </a:prstGeom>
        </p:spPr>
      </p:pic>
      <p:sp>
        <p:nvSpPr>
          <p:cNvPr id="8" name="TextBox 7">
            <a:extLst>
              <a:ext uri="{FF2B5EF4-FFF2-40B4-BE49-F238E27FC236}">
                <a16:creationId xmlns:a16="http://schemas.microsoft.com/office/drawing/2014/main" id="{CD83D419-C8D5-43DE-9B4F-0BC2315126A7}"/>
              </a:ext>
            </a:extLst>
          </p:cNvPr>
          <p:cNvSpPr txBox="1"/>
          <p:nvPr/>
        </p:nvSpPr>
        <p:spPr>
          <a:xfrm>
            <a:off x="111827" y="3754250"/>
            <a:ext cx="11858500" cy="3139321"/>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	В декабре был взят   </a:t>
            </a:r>
            <a:r>
              <a:rPr lang="ru-RU" dirty="0" err="1">
                <a:latin typeface="Times New Roman" panose="02020603050405020304" pitchFamily="18" charset="0"/>
                <a:cs typeface="Times New Roman" panose="02020603050405020304" pitchFamily="18" charset="0"/>
              </a:rPr>
              <a:t>Кольберг</a:t>
            </a:r>
            <a:r>
              <a:rPr lang="ru-RU" dirty="0">
                <a:latin typeface="Times New Roman" panose="02020603050405020304" pitchFamily="18" charset="0"/>
                <a:cs typeface="Times New Roman" panose="02020603050405020304" pitchFamily="18" charset="0"/>
              </a:rPr>
              <a:t> – последняя опора Фридриха. Семилетняя война завершилась. Но за несколько дней до Нового года умерла русская императрица Елизавета Петровна. Мирный договор с Пруссией был подписан 24 апреля 1762 года новым императором Петром </a:t>
            </a:r>
            <a:r>
              <a:rPr lang="en-US" dirty="0">
                <a:latin typeface="Times New Roman" panose="02020603050405020304" pitchFamily="18" charset="0"/>
                <a:cs typeface="Times New Roman" panose="02020603050405020304" pitchFamily="18" charset="0"/>
              </a:rPr>
              <a:t>III</a:t>
            </a:r>
            <a:r>
              <a:rPr lang="ru-RU" dirty="0">
                <a:latin typeface="Times New Roman" panose="02020603050405020304" pitchFamily="18" charset="0"/>
                <a:cs typeface="Times New Roman" panose="02020603050405020304" pitchFamily="18" charset="0"/>
              </a:rPr>
              <a:t>, который всегда преклонялся перед Фридрихом. По договору прусский король получил назад все земли, которые были с боями взяты российскими войсками. Интересы отечества при Петре </a:t>
            </a:r>
            <a:r>
              <a:rPr lang="en-US" dirty="0">
                <a:latin typeface="Times New Roman" panose="02020603050405020304" pitchFamily="18" charset="0"/>
                <a:cs typeface="Times New Roman" panose="02020603050405020304" pitchFamily="18" charset="0"/>
              </a:rPr>
              <a:t>III</a:t>
            </a:r>
            <a:r>
              <a:rPr lang="ru-RU" dirty="0">
                <a:latin typeface="Times New Roman" panose="02020603050405020304" pitchFamily="18" charset="0"/>
                <a:cs typeface="Times New Roman" panose="02020603050405020304" pitchFamily="18" charset="0"/>
              </a:rPr>
              <a:t> ни во что не ставились. Страна попадала под влияние Пруссии.</a:t>
            </a:r>
          </a:p>
          <a:p>
            <a:pPr algn="just"/>
            <a:r>
              <a:rPr lang="ru-RU" dirty="0">
                <a:latin typeface="Times New Roman" panose="02020603050405020304" pitchFamily="18" charset="0"/>
                <a:cs typeface="Times New Roman" panose="02020603050405020304" pitchFamily="18" charset="0"/>
              </a:rPr>
              <a:t>	Перенести это спокойно россияне не могли. 28 июня 1762 года император был низложен. Его трон при помощи гвардейских офицеров заняла Екатерина </a:t>
            </a:r>
            <a:r>
              <a:rPr lang="en-US" dirty="0">
                <a:latin typeface="Times New Roman" panose="02020603050405020304" pitchFamily="18" charset="0"/>
                <a:cs typeface="Times New Roman" panose="02020603050405020304" pitchFamily="18" charset="0"/>
              </a:rPr>
              <a:t>II</a:t>
            </a:r>
            <a:r>
              <a:rPr lang="ru-RU" dirty="0">
                <a:latin typeface="Times New Roman" panose="02020603050405020304" pitchFamily="18" charset="0"/>
                <a:cs typeface="Times New Roman" panose="02020603050405020304" pitchFamily="18" charset="0"/>
              </a:rPr>
              <a:t>, что было всеми воспринято с бурной радостью. Василий Иванович Суворов принимал активное участие в событии. Екатерина сама захотела увидеть его «отчаянно храброго» сына Александра, о котором, как она говорила. «уже была много наслышана». </a:t>
            </a:r>
          </a:p>
          <a:p>
            <a:pPr algn="just"/>
            <a:r>
              <a:rPr lang="ru-RU" dirty="0">
                <a:latin typeface="Times New Roman" panose="02020603050405020304" pitchFamily="18" charset="0"/>
                <a:cs typeface="Times New Roman" panose="02020603050405020304" pitchFamily="18" charset="0"/>
              </a:rPr>
              <a:t>- Рада видеть вас, Александр Васильевич, полковника Астраханского полка. – И подарила ему свой портрет.</a:t>
            </a:r>
          </a:p>
          <a:p>
            <a:pPr algn="just"/>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492481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2EBDB4-60D7-4FAD-A2B4-56DBAEBEC43F}"/>
              </a:ext>
            </a:extLst>
          </p:cNvPr>
          <p:cNvSpPr txBox="1"/>
          <p:nvPr/>
        </p:nvSpPr>
        <p:spPr>
          <a:xfrm>
            <a:off x="229860" y="76821"/>
            <a:ext cx="7137207" cy="286232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Семилетняя война была для Суворова лучшей школой. Уже тогда увидел он, как устарели многие приёмы и правила ведения боя. Нужно действовать, учитывая особенности противника и условия, которые могут быть «непредусматриваемые». Все победы он позже объяснял тремя словами – «глазомер. Быстрота, натиск».</a:t>
            </a:r>
          </a:p>
          <a:p>
            <a:pPr algn="just"/>
            <a:r>
              <a:rPr lang="ru-RU" sz="2000" dirty="0">
                <a:latin typeface="Times New Roman" panose="02020603050405020304" pitchFamily="18" charset="0"/>
                <a:cs typeface="Times New Roman" panose="02020603050405020304" pitchFamily="18" charset="0"/>
              </a:rPr>
              <a:t>	В 1773 году Суворова, который уже стал генерал-майором. Направили в армию фельдмаршала П.А. Румянцева на Дунай. Здесь развернулись в это время крупные операции  </a:t>
            </a:r>
          </a:p>
        </p:txBody>
      </p:sp>
      <p:pic>
        <p:nvPicPr>
          <p:cNvPr id="3" name="Рисунок 2">
            <a:extLst>
              <a:ext uri="{FF2B5EF4-FFF2-40B4-BE49-F238E27FC236}">
                <a16:creationId xmlns:a16="http://schemas.microsoft.com/office/drawing/2014/main" id="{285D379B-ABB0-4D94-B0C7-1C640548E182}"/>
              </a:ext>
            </a:extLst>
          </p:cNvPr>
          <p:cNvPicPr>
            <a:picLocks noChangeAspect="1"/>
          </p:cNvPicPr>
          <p:nvPr/>
        </p:nvPicPr>
        <p:blipFill rotWithShape="1">
          <a:blip r:embed="rId3"/>
          <a:srcRect l="38455" t="37056" r="10566" b="25021"/>
          <a:stretch/>
        </p:blipFill>
        <p:spPr>
          <a:xfrm>
            <a:off x="7592021" y="76821"/>
            <a:ext cx="4370119" cy="2600698"/>
          </a:xfrm>
          <a:prstGeom prst="rect">
            <a:avLst/>
          </a:prstGeom>
        </p:spPr>
      </p:pic>
      <p:sp>
        <p:nvSpPr>
          <p:cNvPr id="8" name="TextBox 7">
            <a:extLst>
              <a:ext uri="{FF2B5EF4-FFF2-40B4-BE49-F238E27FC236}">
                <a16:creationId xmlns:a16="http://schemas.microsoft.com/office/drawing/2014/main" id="{1872DF3F-A5CF-435B-B0F6-2E8A59C17121}"/>
              </a:ext>
            </a:extLst>
          </p:cNvPr>
          <p:cNvSpPr txBox="1"/>
          <p:nvPr/>
        </p:nvSpPr>
        <p:spPr>
          <a:xfrm>
            <a:off x="229860" y="2913621"/>
            <a:ext cx="11586088" cy="317009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против турок, с которыми Россия уже пять лет вела войну. Суворову дали отряд в две тысячи человек. Отряд разместился в старом монастыре на реке Аржиже. Вскоре Румянцев вызвал к себе Суворова:</a:t>
            </a:r>
          </a:p>
          <a:p>
            <a:pPr marL="342900" indent="-342900" algn="just">
              <a:buFontTx/>
              <a:buChar char="-"/>
            </a:pPr>
            <a:r>
              <a:rPr lang="ru-RU" sz="2000" dirty="0">
                <a:latin typeface="Times New Roman" panose="02020603050405020304" pitchFamily="18" charset="0"/>
                <a:cs typeface="Times New Roman" panose="02020603050405020304" pitchFamily="18" charset="0"/>
              </a:rPr>
              <a:t>Задача ваша такая. Перебраться на правую сторону Дуная и разгромить три укреплённых лагеря возле города Туртукай. Дело нелёгкое: на той стороне Дуная устье Аржижа под прицелом батарей да ещё стоит там многопушечное судно на самом Дунае.</a:t>
            </a:r>
          </a:p>
          <a:p>
            <a:pPr marL="342900" indent="-342900" algn="just">
              <a:buFontTx/>
              <a:buChar char="-"/>
            </a:pPr>
            <a:r>
              <a:rPr lang="ru-RU" sz="2000" dirty="0">
                <a:latin typeface="Times New Roman" panose="02020603050405020304" pitchFamily="18" charset="0"/>
                <a:cs typeface="Times New Roman" panose="02020603050405020304" pitchFamily="18" charset="0"/>
              </a:rPr>
              <a:t>- Ваше сиятельство. Эти пушки не для нас.</a:t>
            </a:r>
          </a:p>
          <a:p>
            <a:pPr marL="342900" indent="-342900" algn="just">
              <a:buFontTx/>
              <a:buChar char="-"/>
            </a:pPr>
            <a:r>
              <a:rPr lang="ru-RU" sz="2000" dirty="0">
                <a:latin typeface="Times New Roman" panose="02020603050405020304" pitchFamily="18" charset="0"/>
                <a:cs typeface="Times New Roman" panose="02020603050405020304" pitchFamily="18" charset="0"/>
              </a:rPr>
              <a:t>- Как это?</a:t>
            </a:r>
          </a:p>
          <a:p>
            <a:pPr marL="342900" indent="-342900" algn="just">
              <a:buFontTx/>
              <a:buChar char="-"/>
            </a:pPr>
            <a:r>
              <a:rPr lang="ru-RU" sz="2000" dirty="0">
                <a:latin typeface="Times New Roman" panose="02020603050405020304" pitchFamily="18" charset="0"/>
                <a:cs typeface="Times New Roman" panose="02020603050405020304" pitchFamily="18" charset="0"/>
              </a:rPr>
              <a:t>- Мы обойдём их стороной.</a:t>
            </a:r>
          </a:p>
          <a:p>
            <a:pPr marL="342900" indent="-342900" algn="just">
              <a:buFontTx/>
              <a:buChar char="-"/>
            </a:pPr>
            <a:r>
              <a:rPr lang="ru-RU" sz="2000" dirty="0">
                <a:latin typeface="Times New Roman" panose="02020603050405020304" pitchFamily="18" charset="0"/>
                <a:cs typeface="Times New Roman" panose="02020603050405020304" pitchFamily="18" charset="0"/>
              </a:rPr>
              <a:t>- И учтите, турок в гарнизоне в два раза больше, чем у вас в отряде.</a:t>
            </a:r>
          </a:p>
          <a:p>
            <a:pPr marL="342900" indent="-342900" algn="just">
              <a:buFontTx/>
              <a:buChar char="-"/>
            </a:pPr>
            <a:r>
              <a:rPr lang="ru-RU" sz="2000" dirty="0">
                <a:latin typeface="Times New Roman" panose="02020603050405020304" pitchFamily="18" charset="0"/>
                <a:cs typeface="Times New Roman" panose="02020603050405020304" pitchFamily="18" charset="0"/>
              </a:rPr>
              <a:t>- А я, ваше сиятельство, не считать их пришёл, а бить, - произнёс Суворов излюбленную фразу. </a:t>
            </a:r>
          </a:p>
        </p:txBody>
      </p:sp>
    </p:spTree>
    <p:extLst>
      <p:ext uri="{BB962C8B-B14F-4D97-AF65-F5344CB8AC3E}">
        <p14:creationId xmlns:p14="http://schemas.microsoft.com/office/powerpoint/2010/main" val="326730899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5771408" y="145488"/>
            <a:ext cx="6163293" cy="3785652"/>
          </a:xfrm>
          <a:prstGeom prst="rect">
            <a:avLst/>
          </a:prstGeom>
          <a:noFill/>
        </p:spPr>
        <p:txBody>
          <a:bodyPr wrap="square">
            <a:spAutoFit/>
          </a:bodyPr>
          <a:lstStyle/>
          <a:p>
            <a:pPr algn="just"/>
            <a:r>
              <a:rPr lang="ru-RU" sz="2000" dirty="0">
                <a:solidFill>
                  <a:srgbClr val="0B131E"/>
                </a:solidFill>
                <a:latin typeface="Times New Roman" panose="02020603050405020304" pitchFamily="18" charset="0"/>
                <a:cs typeface="Times New Roman" panose="02020603050405020304" pitchFamily="18" charset="0"/>
              </a:rPr>
              <a:t>	Шлюпки для переправы через Дунай он приказал ночью разместить на телегах. Обоз ушёл подальше от устья Аржижа, шлюпки были опущены на воду, и отряд благополучно переправился. Затем Суворов разделил отряд на три части – по части – по числу крепостей. Сам он был в той части, которая повела атаку на средний лагерь. Все три лагеря к четырём часам утра были захвачены. Трофеями стали 19 крупных судов, «из коих многие с товарами. Екатерина </a:t>
            </a:r>
            <a:r>
              <a:rPr lang="en-US" sz="2000" dirty="0">
                <a:solidFill>
                  <a:srgbClr val="0B131E"/>
                </a:solidFill>
                <a:latin typeface="Times New Roman" panose="02020603050405020304" pitchFamily="18" charset="0"/>
                <a:cs typeface="Times New Roman" panose="02020603050405020304" pitchFamily="18" charset="0"/>
              </a:rPr>
              <a:t>II</a:t>
            </a:r>
            <a:r>
              <a:rPr lang="ru-RU" sz="2000" dirty="0">
                <a:solidFill>
                  <a:srgbClr val="0B131E"/>
                </a:solidFill>
                <a:latin typeface="Times New Roman" panose="02020603050405020304" pitchFamily="18" charset="0"/>
                <a:cs typeface="Times New Roman" panose="02020603050405020304" pitchFamily="18" charset="0"/>
              </a:rPr>
              <a:t> наградила Суворова за эту операцию орденом Святого Георгия 2-ой степени.</a:t>
            </a:r>
          </a:p>
          <a:p>
            <a:pPr algn="just"/>
            <a:r>
              <a:rPr lang="ru-RU" sz="2000" dirty="0">
                <a:solidFill>
                  <a:srgbClr val="0B131E"/>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509B614-EC26-4096-BF5B-E212C5947533}"/>
              </a:ext>
            </a:extLst>
          </p:cNvPr>
          <p:cNvPicPr>
            <a:picLocks noChangeAspect="1"/>
          </p:cNvPicPr>
          <p:nvPr/>
        </p:nvPicPr>
        <p:blipFill rotWithShape="1">
          <a:blip r:embed="rId3"/>
          <a:srcRect l="17677" t="33247" r="17631" b="26407"/>
          <a:stretch/>
        </p:blipFill>
        <p:spPr>
          <a:xfrm>
            <a:off x="257299" y="391887"/>
            <a:ext cx="5411189" cy="2853345"/>
          </a:xfrm>
          <a:prstGeom prst="rect">
            <a:avLst/>
          </a:prstGeom>
        </p:spPr>
      </p:pic>
      <p:sp>
        <p:nvSpPr>
          <p:cNvPr id="8" name="TextBox 7">
            <a:extLst>
              <a:ext uri="{FF2B5EF4-FFF2-40B4-BE49-F238E27FC236}">
                <a16:creationId xmlns:a16="http://schemas.microsoft.com/office/drawing/2014/main" id="{F3CED91A-0DE2-46B1-8F41-C073523AB5AC}"/>
              </a:ext>
            </a:extLst>
          </p:cNvPr>
          <p:cNvSpPr txBox="1"/>
          <p:nvPr/>
        </p:nvSpPr>
        <p:spPr>
          <a:xfrm>
            <a:off x="205839" y="3612769"/>
            <a:ext cx="11780321" cy="3477875"/>
          </a:xfrm>
          <a:prstGeom prst="rect">
            <a:avLst/>
          </a:prstGeom>
          <a:noFill/>
        </p:spPr>
        <p:txBody>
          <a:bodyPr wrap="square">
            <a:spAutoFit/>
          </a:bodyPr>
          <a:lstStyle/>
          <a:p>
            <a:pPr algn="just"/>
            <a:r>
              <a:rPr lang="ru-RU" sz="2000" dirty="0">
                <a:solidFill>
                  <a:srgbClr val="0B131E"/>
                </a:solidFill>
                <a:latin typeface="Times New Roman" panose="02020603050405020304" pitchFamily="18" charset="0"/>
                <a:cs typeface="Times New Roman" panose="02020603050405020304" pitchFamily="18" charset="0"/>
              </a:rPr>
              <a:t>	Ряд поражений на Дунае заставил турок просить о мире. России были отданы Азов, Керчь, Крым, крепость Кинбурн, что находились на длинной узкой косе и запирала Днепровский лиман. Но в 1787 году Оттоманская Порта вновь объявила войну России. Вначале основной удар тури направили на крепость Кинбурн. Она стояла в трёх милях от Очакова – крупнейшей турецкой крепости в устье Днепра. Кинбурн мешал своими пушками оттоманским судам доставлять всё необходимое в Очаков. Кроме того, Кинбурн защищал Херсон и Николаев, через которые шла дорога в Крым.</a:t>
            </a:r>
          </a:p>
          <a:p>
            <a:pPr algn="just"/>
            <a:r>
              <a:rPr lang="ru-RU" sz="2000" dirty="0">
                <a:solidFill>
                  <a:srgbClr val="0B131E"/>
                </a:solidFill>
                <a:latin typeface="Times New Roman" panose="02020603050405020304" pitchFamily="18" charset="0"/>
                <a:cs typeface="Times New Roman" panose="02020603050405020304" pitchFamily="18" charset="0"/>
              </a:rPr>
              <a:t>	Командовать войсками на кинбурнской косе было поручено Суворову, получившему чин генерал-аншефа. Первого октября турки высадили десант. Суворов долго не отрывался от подзорной трубы.</a:t>
            </a:r>
          </a:p>
          <a:p>
            <a:pPr algn="just"/>
            <a:r>
              <a:rPr lang="ru-RU" sz="2000" dirty="0">
                <a:solidFill>
                  <a:srgbClr val="0B131E"/>
                </a:solidFill>
                <a:latin typeface="Times New Roman" panose="02020603050405020304" pitchFamily="18" charset="0"/>
                <a:cs typeface="Times New Roman" panose="02020603050405020304" pitchFamily="18" charset="0"/>
              </a:rPr>
              <a:t>- Примерно пять тысяч, а у нас полторы тысячи. Глянька, начали укрепления строить, мешки таскают. А у нас сегодня праздник – Покров день. – И пошёл в церковь.</a:t>
            </a:r>
          </a:p>
          <a:p>
            <a:pPr algn="just"/>
            <a:r>
              <a:rPr lang="ru-RU" sz="2000" dirty="0">
                <a:solidFill>
                  <a:srgbClr val="0B131E"/>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68523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235528" y="178174"/>
            <a:ext cx="7350826" cy="286232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Некоторые офицеры были в недоумении. Они не знали, что в планах генерал-</a:t>
            </a:r>
            <a:r>
              <a:rPr lang="ru-RU" sz="2000" dirty="0" err="1">
                <a:latin typeface="Times New Roman" panose="02020603050405020304" pitchFamily="18" charset="0"/>
                <a:cs typeface="Times New Roman" panose="02020603050405020304" pitchFamily="18" charset="0"/>
              </a:rPr>
              <a:t>аншера</a:t>
            </a:r>
            <a:r>
              <a:rPr lang="ru-RU" sz="2000" dirty="0">
                <a:latin typeface="Times New Roman" panose="02020603050405020304" pitchFamily="18" charset="0"/>
                <a:cs typeface="Times New Roman" panose="02020603050405020304" pitchFamily="18" charset="0"/>
              </a:rPr>
              <a:t> было не просто сбросить десант с косы, но полностью уничтожить его. Суворов уже послал вестовых за подкреплением: в 36 верстах располагался Петербургский драгунский полк. В церкви был отслужен молебен «на победу и одоление врагов».</a:t>
            </a:r>
          </a:p>
          <a:p>
            <a:pPr algn="just"/>
            <a:r>
              <a:rPr lang="ru-RU" sz="2000" dirty="0">
                <a:latin typeface="Times New Roman" panose="02020603050405020304" pitchFamily="18" charset="0"/>
                <a:cs typeface="Times New Roman" panose="02020603050405020304" pitchFamily="18" charset="0"/>
              </a:rPr>
              <a:t>	В три часа дня  турки открыли огонь из 400 корабельных орудий. Янычари с криками «Алла! Алла!» устремились к крепости. Сражение было очень продолжительным. Суворов </a:t>
            </a:r>
          </a:p>
        </p:txBody>
      </p:sp>
      <p:pic>
        <p:nvPicPr>
          <p:cNvPr id="7" name="Рисунок 6">
            <a:extLst>
              <a:ext uri="{FF2B5EF4-FFF2-40B4-BE49-F238E27FC236}">
                <a16:creationId xmlns:a16="http://schemas.microsoft.com/office/drawing/2014/main" id="{40685387-C75D-452A-AEAD-9200BB49F72C}"/>
              </a:ext>
            </a:extLst>
          </p:cNvPr>
          <p:cNvPicPr>
            <a:picLocks noChangeAspect="1"/>
          </p:cNvPicPr>
          <p:nvPr/>
        </p:nvPicPr>
        <p:blipFill rotWithShape="1">
          <a:blip r:embed="rId3"/>
          <a:srcRect l="11859" t="28053" r="11674" b="18094"/>
          <a:stretch/>
        </p:blipFill>
        <p:spPr>
          <a:xfrm>
            <a:off x="7695210" y="195665"/>
            <a:ext cx="4359234" cy="2456018"/>
          </a:xfrm>
          <a:prstGeom prst="rect">
            <a:avLst/>
          </a:prstGeom>
        </p:spPr>
      </p:pic>
      <p:sp>
        <p:nvSpPr>
          <p:cNvPr id="8" name="TextBox 7">
            <a:extLst>
              <a:ext uri="{FF2B5EF4-FFF2-40B4-BE49-F238E27FC236}">
                <a16:creationId xmlns:a16="http://schemas.microsoft.com/office/drawing/2014/main" id="{629210F7-24A9-4AE3-A292-E66C1CA99116}"/>
              </a:ext>
            </a:extLst>
          </p:cNvPr>
          <p:cNvSpPr txBox="1"/>
          <p:nvPr/>
        </p:nvSpPr>
        <p:spPr>
          <a:xfrm>
            <a:off x="235528" y="3040496"/>
            <a:ext cx="11720944" cy="3477875"/>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И командовал, и ходил в атаки. Под ним убило две лошади, он сам был ранен картечью в левый бок. Генерала уносят. Но вскоре он снова на поле боя – повёл драгун в третью атаку. Неустрашимость и упорство русских сломило турок. Они по всему фронту побежали к кораблям. Но те отошли от берега, чтобы у янычар не оставалось надежды на отступление. В этот момент Суворова ранило пулей в предплечье. Его отводят к морю, промывают рану водой, перевязывают. И опять он со шпагой на коне. К вечеру весь вражеский десант был уничтожен. Восхищённые Суворовым солдаты несли его на руках до крепости. Екатерина </a:t>
            </a:r>
            <a:r>
              <a:rPr lang="en-US" sz="2000" dirty="0">
                <a:latin typeface="Times New Roman" panose="02020603050405020304" pitchFamily="18" charset="0"/>
                <a:cs typeface="Times New Roman" panose="02020603050405020304" pitchFamily="18" charset="0"/>
              </a:rPr>
              <a:t>II</a:t>
            </a:r>
            <a:r>
              <a:rPr lang="ru-RU" sz="2000" dirty="0">
                <a:latin typeface="Times New Roman" panose="02020603050405020304" pitchFamily="18" charset="0"/>
                <a:cs typeface="Times New Roman" panose="02020603050405020304" pitchFamily="18" charset="0"/>
              </a:rPr>
              <a:t> прислала ему высшую российскую награду – орден Андрея Первозванного. </a:t>
            </a:r>
          </a:p>
          <a:p>
            <a:pPr algn="just"/>
            <a:r>
              <a:rPr lang="ru-RU" sz="2000" dirty="0">
                <a:latin typeface="Times New Roman" panose="02020603050405020304" pitchFamily="18" charset="0"/>
                <a:cs typeface="Times New Roman" panose="02020603050405020304" pitchFamily="18" charset="0"/>
              </a:rPr>
              <a:t>	Поправившись, Суворов принял участие в осаде Очакова. Во время одной из вылазок, предпринятых турками, генерал-</a:t>
            </a:r>
            <a:r>
              <a:rPr lang="ru-RU" sz="2000" dirty="0" err="1">
                <a:latin typeface="Times New Roman" panose="02020603050405020304" pitchFamily="18" charset="0"/>
                <a:cs typeface="Times New Roman" panose="02020603050405020304" pitchFamily="18" charset="0"/>
              </a:rPr>
              <a:t>аншер</a:t>
            </a:r>
            <a:r>
              <a:rPr lang="ru-RU" sz="2000" dirty="0">
                <a:latin typeface="Times New Roman" panose="02020603050405020304" pitchFamily="18" charset="0"/>
                <a:cs typeface="Times New Roman" panose="02020603050405020304" pitchFamily="18" charset="0"/>
              </a:rPr>
              <a:t>, поведший против них гренадерские батальоны, был ранен в шею. Ранение оказалось тяжёлым, потребовало долгого лечения. Ко времени штурма Очакова, который пал в декабре 1788 года, Суворов ещё недостаточно окреп.</a:t>
            </a:r>
          </a:p>
        </p:txBody>
      </p:sp>
    </p:spTree>
    <p:extLst>
      <p:ext uri="{BB962C8B-B14F-4D97-AF65-F5344CB8AC3E}">
        <p14:creationId xmlns:p14="http://schemas.microsoft.com/office/powerpoint/2010/main" val="185885143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background">
            <a:extLst>
              <a:ext uri="{FF2B5EF4-FFF2-40B4-BE49-F238E27FC236}">
                <a16:creationId xmlns:a16="http://schemas.microsoft.com/office/drawing/2014/main" id="{ACA4548C-5C96-41CC-90C2-370E1284B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9639A-8B82-43E5-919D-64980F185C05}"/>
              </a:ext>
            </a:extLst>
          </p:cNvPr>
          <p:cNvSpPr txBox="1"/>
          <p:nvPr/>
        </p:nvSpPr>
        <p:spPr>
          <a:xfrm>
            <a:off x="3742705" y="481124"/>
            <a:ext cx="8191995" cy="3785652"/>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…В 1789 году в войну против Турции вступила Австрия. Суворова направили в Молдавию, куда двигался корпус (18 тысяч) австрийского принца Корбута. Возле городка Фокшаны произошло первое сражение союзников с турками. Бросив обозы, противник поспешно отступил в сторону реки Рымник. Из-за трофейных пушек между австрийцами и русскими возник спор: кому сколько забирать. Суворов усмехнулся:</a:t>
            </a:r>
          </a:p>
          <a:p>
            <a:pPr marL="342900" indent="-342900" algn="just">
              <a:buFontTx/>
              <a:buChar char="-"/>
            </a:pPr>
            <a:r>
              <a:rPr lang="ru-RU" sz="2000" dirty="0">
                <a:latin typeface="Times New Roman" panose="02020603050405020304" pitchFamily="18" charset="0"/>
                <a:cs typeface="Times New Roman" panose="02020603050405020304" pitchFamily="18" charset="0"/>
              </a:rPr>
              <a:t>Да пусть всё забирают. Мы-то себе добудем, а им откуда взять?</a:t>
            </a:r>
          </a:p>
          <a:p>
            <a:pPr algn="just"/>
            <a:r>
              <a:rPr lang="ru-RU" sz="2000" dirty="0">
                <a:latin typeface="Times New Roman" panose="02020603050405020304" pitchFamily="18" charset="0"/>
                <a:cs typeface="Times New Roman" panose="02020603050405020304" pitchFamily="18" charset="0"/>
              </a:rPr>
              <a:t>               Следующее сражение было возле местечка Мартинешти на берегу Рымника. Ещё накануне боя Суворов сам решил осмотреть место будущей битвы. С двумя офицерами и несколькими казаками он прискакал на берег Рымны (приток Рымника), залез на высокое дерево. </a:t>
            </a:r>
          </a:p>
        </p:txBody>
      </p:sp>
      <p:pic>
        <p:nvPicPr>
          <p:cNvPr id="3" name="Рисунок 2">
            <a:extLst>
              <a:ext uri="{FF2B5EF4-FFF2-40B4-BE49-F238E27FC236}">
                <a16:creationId xmlns:a16="http://schemas.microsoft.com/office/drawing/2014/main" id="{0BAAFD05-9846-47DC-B170-CEB79260AE7F}"/>
              </a:ext>
            </a:extLst>
          </p:cNvPr>
          <p:cNvPicPr>
            <a:picLocks noChangeAspect="1"/>
          </p:cNvPicPr>
          <p:nvPr/>
        </p:nvPicPr>
        <p:blipFill rotWithShape="1">
          <a:blip r:embed="rId3"/>
          <a:srcRect l="29312" t="21991" r="29268" b="17576"/>
          <a:stretch/>
        </p:blipFill>
        <p:spPr>
          <a:xfrm>
            <a:off x="130628" y="317753"/>
            <a:ext cx="3550722" cy="3949024"/>
          </a:xfrm>
          <a:prstGeom prst="rect">
            <a:avLst/>
          </a:prstGeom>
        </p:spPr>
      </p:pic>
      <p:pic>
        <p:nvPicPr>
          <p:cNvPr id="7" name="Рисунок 6">
            <a:extLst>
              <a:ext uri="{FF2B5EF4-FFF2-40B4-BE49-F238E27FC236}">
                <a16:creationId xmlns:a16="http://schemas.microsoft.com/office/drawing/2014/main" id="{677A1B75-8F6C-4CE4-84FB-A86AB9880C1B}"/>
              </a:ext>
            </a:extLst>
          </p:cNvPr>
          <p:cNvPicPr>
            <a:picLocks noChangeAspect="1"/>
          </p:cNvPicPr>
          <p:nvPr/>
        </p:nvPicPr>
        <p:blipFill rotWithShape="1">
          <a:blip r:embed="rId3"/>
          <a:srcRect l="18231" t="81904" r="17908" b="15843"/>
          <a:stretch/>
        </p:blipFill>
        <p:spPr>
          <a:xfrm>
            <a:off x="130628" y="163372"/>
            <a:ext cx="5474525" cy="154380"/>
          </a:xfrm>
          <a:prstGeom prst="rect">
            <a:avLst/>
          </a:prstGeom>
        </p:spPr>
      </p:pic>
      <p:sp>
        <p:nvSpPr>
          <p:cNvPr id="8" name="TextBox 7">
            <a:extLst>
              <a:ext uri="{FF2B5EF4-FFF2-40B4-BE49-F238E27FC236}">
                <a16:creationId xmlns:a16="http://schemas.microsoft.com/office/drawing/2014/main" id="{FD86D5B6-3397-4D2A-A8A7-5BA8C16FA614}"/>
              </a:ext>
            </a:extLst>
          </p:cNvPr>
          <p:cNvSpPr txBox="1"/>
          <p:nvPr/>
        </p:nvSpPr>
        <p:spPr>
          <a:xfrm>
            <a:off x="130628" y="4266776"/>
            <a:ext cx="11804072" cy="2246769"/>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Вспомним, что Суворов к этому времени было 60 лет. Да ещё хромая нога. Но ему всегда нужно было знать, где расположился враг и какие у него возможности для ведения боя.</a:t>
            </a:r>
          </a:p>
          <a:p>
            <a:pPr algn="just"/>
            <a:r>
              <a:rPr lang="ru-RU" sz="2000" dirty="0">
                <a:latin typeface="Times New Roman" panose="02020603050405020304" pitchFamily="18" charset="0"/>
                <a:cs typeface="Times New Roman" panose="02020603050405020304" pitchFamily="18" charset="0"/>
              </a:rPr>
              <a:t>- Плохо расположились турки, - сказал он, спустившись с дерева. – Разбросаны по трём лагерям, а кругом овраги. Переброска помощи из лагеря в лагерь затруднительна. Густой кустарник по берегам даст нам возможность незаметно форсировать реку.</a:t>
            </a:r>
          </a:p>
          <a:p>
            <a:pPr algn="just"/>
            <a:r>
              <a:rPr lang="ru-RU" sz="2000" dirty="0">
                <a:latin typeface="Times New Roman" panose="02020603050405020304" pitchFamily="18" charset="0"/>
                <a:cs typeface="Times New Roman" panose="02020603050405020304" pitchFamily="18" charset="0"/>
              </a:rPr>
              <a:t>            В 8 часов утра стремительной атакой был взят первый лагерь. После шестичасового боя – главный лагерь, а затем и третий. За эту победу Суворов был награждён орденом Святого Георгия 1-й степени,  </a:t>
            </a:r>
          </a:p>
        </p:txBody>
      </p:sp>
    </p:spTree>
    <p:extLst>
      <p:ext uri="{BB962C8B-B14F-4D97-AF65-F5344CB8AC3E}">
        <p14:creationId xmlns:p14="http://schemas.microsoft.com/office/powerpoint/2010/main" val="747561997"/>
      </p:ext>
    </p:extLst>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TotalTime>
  <Words>3051</Words>
  <Application>Microsoft Office PowerPoint</Application>
  <PresentationFormat>Широкоэкранный</PresentationFormat>
  <Paragraphs>95</Paragraphs>
  <Slides>15</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Calibri</vt:lpstr>
      <vt:lpstr>Calibri Light</vt:lpstr>
      <vt:lpstr>Impact</vt:lpstr>
      <vt:lpstr>Times New Roman</vt:lpstr>
      <vt:lpstr>Тема Office</vt:lpstr>
      <vt:lpstr> (295 лет со дня рождения Александра Суворова)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Праксина Оксана Владимировна</dc:creator>
  <cp:lastModifiedBy>Праксина Оксана Владимировна</cp:lastModifiedBy>
  <cp:revision>193</cp:revision>
  <dcterms:created xsi:type="dcterms:W3CDTF">2025-04-07T02:39:57Z</dcterms:created>
  <dcterms:modified xsi:type="dcterms:W3CDTF">2025-11-10T03:57:54Z</dcterms:modified>
</cp:coreProperties>
</file>