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77" r:id="rId4"/>
    <p:sldId id="278" r:id="rId5"/>
    <p:sldId id="281" r:id="rId6"/>
    <p:sldId id="282" r:id="rId7"/>
    <p:sldId id="285" r:id="rId8"/>
    <p:sldId id="283" r:id="rId9"/>
    <p:sldId id="284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6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8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CBAC5-839C-4C19-BC13-C455CEE7E563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16B97-302D-4551-B502-22807ACD6F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02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16B97-302D-4551-B502-22807ACD6F0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37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16B97-302D-4551-B502-22807ACD6F0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397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A5740-FDCF-4678-81B5-5EB520363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E41BDE-B709-4CF5-92AC-6980CF442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08DC1B-821E-4FA8-BCA5-4214D71DE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F396-793D-4FCD-94E9-B8036E775BAA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38FAD4-6EA5-4DE4-A9C7-CD9640BF4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EA013D-849F-4654-9A03-CE250286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67F2-580A-460A-8AB8-6737EDB28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4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200EE-27AA-4DE7-A0F4-F4DD58431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11F415-8232-4FDA-9B5E-B9E8A9E88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931D17-2EA9-43CE-BC95-498AC818B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F396-793D-4FCD-94E9-B8036E775BAA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C860D-BBD1-4C0C-85CA-DAC36CA52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96ADB4-C60B-4C76-B568-7E0C49493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67F2-580A-460A-8AB8-6737EDB28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8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1E351A-B6EE-4E51-BA13-7551DECE16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E21209-6E23-4342-A10F-21B39AB8A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F8ABB9-7C91-4247-9E07-A83B3B81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F396-793D-4FCD-94E9-B8036E775BAA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2F34FA-D464-47E5-B13D-7E3D0282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BE0944-F728-498C-AA65-815BF9C7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67F2-580A-460A-8AB8-6737EDB28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42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480AA-6503-4E17-A6E6-9D58109F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80EB0-A5C8-45CA-8881-1AFAAACE1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CACBA-0E57-455E-8D03-9BEE92657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F396-793D-4FCD-94E9-B8036E775BAA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7A4063-DFCB-4D97-8D12-ED3B797C0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E01E09-403C-4880-90EA-1BD8E4683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67F2-580A-460A-8AB8-6737EDB28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3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8496A-656C-4B31-9737-18F0AEEB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0B5B1-8692-4FDE-ABB8-DB3857C39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0606A5-6003-443B-90C0-FECABBAB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F396-793D-4FCD-94E9-B8036E775BAA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1F8A5-0D17-4211-970E-2596899B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C47FF5-2FD2-4703-8FDB-CD4909937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67F2-580A-460A-8AB8-6737EDB28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47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EDCD5-45DF-4D85-8533-3BF270D36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D5066D-C0DE-48B7-A9E9-ECE2C08C5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4CEC67-FEB0-44C7-9880-BA6CB1EB9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6D6AEA-6ED0-49AA-A437-C2D569207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F396-793D-4FCD-94E9-B8036E775BAA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F7920C-4A9A-4634-8E22-E0E484D5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8474FD-7379-4BC3-95A7-470B6DFE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67F2-580A-460A-8AB8-6737EDB28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3AC10-622C-44F6-90EE-CB9A32B3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098FA9-61E5-4B31-B710-50BE92059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158F48-CCC3-40E9-A862-9FA3717DB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D2D009-61BB-4EFE-89F6-EDC3CB8AA0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8A446B-1CC4-4CF1-A779-37D03A834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08B2AF-2C1D-466E-9910-1762BC613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F396-793D-4FCD-94E9-B8036E775BAA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018979-6353-49FD-825C-501717472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5F73D75-7022-4281-8EA2-E4642A21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67F2-580A-460A-8AB8-6737EDB28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94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DF3E2-627C-4737-AC33-F060751AF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698625-7733-4AE9-8CFF-901D1ABB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F396-793D-4FCD-94E9-B8036E775BAA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D59F84-DC3F-4A20-BFDE-B442D80F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00D3EB-54D9-46A9-9539-1D5BDC9E2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67F2-580A-460A-8AB8-6737EDB28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10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42B56B-D612-4E8B-89A1-B9F6EBA0A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F396-793D-4FCD-94E9-B8036E775BAA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8267DD-208F-4BFF-8BD4-D3131B7C8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A859C0-7BCF-4F5F-9F39-A016A0D52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67F2-580A-460A-8AB8-6737EDB28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92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E5992-B8FA-4145-9865-6BA3DAF3E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8AA8C7-E76C-4B0A-BA7C-FC6A87BFD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E411CF-5BA5-4ACC-89BB-0D820BE6C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EAB16C-0FB6-4659-8CD0-FF0581F5F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F396-793D-4FCD-94E9-B8036E775BAA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BCF24B-C6A8-4675-A9AD-D0AE394D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442892-71B1-42DF-B8CC-A3015C88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67F2-580A-460A-8AB8-6737EDB28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0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06BE3-5A20-4C3F-8209-463A17392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7A7165-6E47-42D5-975D-EC27DD400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3426F5-5131-4519-A2DC-69DEA44BA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66F382-0B5B-49B6-9FC4-38C07D2C3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F396-793D-4FCD-94E9-B8036E775BAA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C4A574-15E6-4591-ABE7-5C2EE134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17BD6A-8957-494A-A666-1F54B6DB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B67F2-580A-460A-8AB8-6737EDB28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822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80FAC-5B24-4096-A588-2223C2C7E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B50DF8-7C17-4DC6-B5B1-C25D31D38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4681BA-F114-4EA4-B245-EA601E0588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AF396-793D-4FCD-94E9-B8036E775BAA}" type="datetimeFigureOut">
              <a:rPr lang="ru-RU" smtClean="0"/>
              <a:t>01.12.2025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C69504-F792-4F94-A48C-EEDB979ED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DDA128-025C-4665-B725-F9FE8B451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B67F2-580A-460A-8AB8-6737EDB284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2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34FE3-442E-458A-BA61-505373609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5703" y="3438497"/>
            <a:ext cx="4281095" cy="1523603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br>
              <a:rPr lang="ru-RU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Impact" panose="020B0806030902050204" pitchFamily="34" charset="0"/>
              </a:rPr>
            </a:br>
            <a:r>
              <a:rPr lang="ru-RU" b="1" dirty="0">
                <a:ln w="381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К. Жуков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E10CAE-95C0-418E-BA2C-F843C250C854}"/>
              </a:ext>
            </a:extLst>
          </p:cNvPr>
          <p:cNvSpPr/>
          <p:nvPr/>
        </p:nvSpPr>
        <p:spPr>
          <a:xfrm>
            <a:off x="2595947" y="-116378"/>
            <a:ext cx="6578928" cy="997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«Централизованная библиотечная система» города Заринска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E8B5D081-38A1-402F-8F31-ACF557551535}"/>
              </a:ext>
            </a:extLst>
          </p:cNvPr>
          <p:cNvSpPr txBox="1">
            <a:spLocks/>
          </p:cNvSpPr>
          <p:nvPr/>
        </p:nvSpPr>
        <p:spPr>
          <a:xfrm>
            <a:off x="5315810" y="6358649"/>
            <a:ext cx="1968654" cy="3854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2025 год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C7F38D8E-1015-4CFC-869A-A48A5D0F604B}"/>
              </a:ext>
            </a:extLst>
          </p:cNvPr>
          <p:cNvSpPr txBox="1">
            <a:spLocks/>
          </p:cNvSpPr>
          <p:nvPr/>
        </p:nvSpPr>
        <p:spPr>
          <a:xfrm>
            <a:off x="11165832" y="6375875"/>
            <a:ext cx="1026168" cy="385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>
                <a:solidFill>
                  <a:schemeClr val="bg1"/>
                </a:solidFill>
              </a:rPr>
              <a:t>6+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9E6C69A-0968-4F85-A0C8-CB0556481295}"/>
              </a:ext>
            </a:extLst>
          </p:cNvPr>
          <p:cNvSpPr txBox="1">
            <a:spLocks/>
          </p:cNvSpPr>
          <p:nvPr/>
        </p:nvSpPr>
        <p:spPr>
          <a:xfrm>
            <a:off x="6945714" y="1446415"/>
            <a:ext cx="4458322" cy="2950419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Impact" panose="020B0806030902050204" pitchFamily="34" charset="0"/>
              </a:rPr>
              <a:t>Маршал  </a:t>
            </a:r>
          </a:p>
          <a:p>
            <a:r>
              <a:rPr lang="ru-RU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Impact" panose="020B0806030902050204" pitchFamily="34" charset="0"/>
              </a:rPr>
              <a:t>Победы</a:t>
            </a:r>
            <a:br>
              <a:rPr lang="ru-RU" sz="8000" b="1" dirty="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Impact" panose="020B0806030902050204" pitchFamily="34" charset="0"/>
              </a:rPr>
            </a:br>
            <a:endParaRPr lang="ru-RU" sz="4000" b="1" dirty="0">
              <a:ln w="381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bg1"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5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ACA4548C-5C96-41CC-90C2-370E1284B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59639A-8B82-43E5-919D-64980F185C05}"/>
              </a:ext>
            </a:extLst>
          </p:cNvPr>
          <p:cNvSpPr txBox="1"/>
          <p:nvPr/>
        </p:nvSpPr>
        <p:spPr>
          <a:xfrm>
            <a:off x="273132" y="359243"/>
            <a:ext cx="1174271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Жуков же предложил Сталину не ждать, когда немцы нападут, а ударить первыми, в тот момент, когда вермахт будет еще находиться в стадии развертывания. Предлагалось главный удар нанести через территорию Южной Польши, с поворотом на Берлин. В мае 1941 года Жуков и нарком обороны СССР маршал Советского Союза Семен Тимошенко доложили свои соображения Сталину, но одобрения не получили.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начала войны с Германией Жуков был включен в состав Ставки Верховного главнокомандования и в качестве ее представителя выезжал на фронты.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Позднее он признавался: «Ни нарком, ни я, ни мои предшественники Б. М. Шапошников, К. А. Мерецков, ни руководящий состав Генштаба не рассчитывали, что противник сосредоточит такую массу бронетанковых и моторизованных войск и бросит их в первый же день компактными группировками на всех стратегических направлениях. Этого не учитывали и не были к этому готовы наши командующие и войска приграничных военных округов».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Так, войска Юго-Западного фронта, где с 23 июня находился Жуков в качестве представителя Москвы, в ходе встречного сражения в районе Дубно — Луцк — Броды, где с обеих стороны сошлись почти две тысячи танков, потерпели поражение. Тем не менее, ожесточенные танковые бои сорвали планы немцев с ходу прорваться к Киеву, а также окружить на Львовском выступе три советских армии.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29 июля 1941 года Сталин сместил Жукова с поста начальника Генштаба РККА. По версии полководца это произошло после его совета оставить Киев и отвести войска Юго-Западного фронта за Днепр, чтобы спасти их от намечающегося окружения (15 сентября немецкие клещи сомкнулись и в плен попали 665 тысяч человек).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192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ACA4548C-5C96-41CC-90C2-370E1284B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59639A-8B82-43E5-919D-64980F185C05}"/>
              </a:ext>
            </a:extLst>
          </p:cNvPr>
          <p:cNvSpPr txBox="1"/>
          <p:nvPr/>
        </p:nvSpPr>
        <p:spPr>
          <a:xfrm>
            <a:off x="273132" y="359243"/>
            <a:ext cx="1174271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Военачальник был назначен командующим Резервным фронтом, проведя в августе-начале сентября 1941 года наступательную операцию по уничтожению Ельнинского выступа, глубоко вдававшегося в советскую оборону и представлявшего удобный трамплин для немецкого наступления на Москву.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Ельнинская операция стала поводом для появления в Красной армии гвардейских частей и соединений. Первыми этой чести удостоились 100-я стрелковая дивизия (1-я гвардейская) генерал-майора Ивана Руссиянова и 127-я стрелковая дивизия (2-я гвардейская) полковника Адриана Акименко.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11 сентября 1941 года Жуков был назначен командующим Ленинградским фронтом — ситуация вокруг северной столицы, где замкнулось кольцо блокады, была крайне тяжелой. Несмотря на то, что Гитлер распорядился передать в конце сентября 4-ю танковую группу (армию) генерал-полковника Эриха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F41359-8C90-45BA-A032-8D300EF1AD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71" t="34286" r="20540" b="21039"/>
          <a:stretch/>
        </p:blipFill>
        <p:spPr>
          <a:xfrm>
            <a:off x="242949" y="3649765"/>
            <a:ext cx="5047013" cy="31376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EFB8F1-7354-4521-A1C9-5DBA176EE75D}"/>
              </a:ext>
            </a:extLst>
          </p:cNvPr>
          <p:cNvSpPr txBox="1"/>
          <p:nvPr/>
        </p:nvSpPr>
        <p:spPr>
          <a:xfrm>
            <a:off x="5532911" y="3529342"/>
            <a:ext cx="638595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Гепнера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состава группы армий «Север» генерал-фельдмаршала Вильгельма фон Лееба группе армий «Центр» для наступления на Москву, фюрер не возражал, если за оставшееся время подчиненные Лееба штурмом овладеют Ленинградом.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17 сентября немцы прорвались к Финскому заливу у Ораниенбаума, отрезав войска 8-й армии западнее Ленинграда от основных сил фронта. В тот же день Жуков отдал грозный приказ военным советам 42-й и 55-й армий:</a:t>
            </a:r>
          </a:p>
        </p:txBody>
      </p:sp>
    </p:spTree>
    <p:extLst>
      <p:ext uri="{BB962C8B-B14F-4D97-AF65-F5344CB8AC3E}">
        <p14:creationId xmlns:p14="http://schemas.microsoft.com/office/powerpoint/2010/main" val="274353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ACA4548C-5C96-41CC-90C2-370E1284B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59639A-8B82-43E5-919D-64980F185C05}"/>
              </a:ext>
            </a:extLst>
          </p:cNvPr>
          <p:cNvSpPr txBox="1"/>
          <p:nvPr/>
        </p:nvSpPr>
        <p:spPr>
          <a:xfrm>
            <a:off x="224641" y="201881"/>
            <a:ext cx="1174271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«Объявить всему командному, политическому и рядовому составу, что за оставление без письменного приказа рубежей обороны все командиры, политработники и бойцы подлежат немедленному расстрелу».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Жесткие меры по укреплению дисциплины Жуков чередовал с контрударами по наступающим немецким группировкам, вынуждая противника замедлять темп продвижения. Опыт активной обороны вскоре пригодился военачальнику в битве за Москву. Несмотря на то, что войска Ленинградского фронта не смогли соединиться с частями 54-й армии маршала Советского Союза Григория Кулика и прорвать блокаду, Жукову удалось измотать противника, остановив на ближайших подступах к городу.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30 сентября 1941 года группа армий «Центр» (1 миллион 800 тысяч солдат и офицеров) генерал-фельдмаршала Федора фон Бока начала наступление на Москву. Для операции под кодовым названием «Тайфун» немецкое командование, единственный раз за всю войну, привлекло сразу три танковые группы.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 короткое время на московском направлении наступающие разгромили войска трех противостоящих им советских фронтов: Западного генерал-полковника Ивана Конева, Брянского генерал-лейтенанта Андрея Еременко и Резервного маршала Советского Союза Семена Буденного.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 7 октября в районе Вязьмы и Брянска образовались несколько котлов, в которые попали войска семи советских армий. К своим удалось вырваться 85 тысячам, в плен попали до 773 тысяч бойцов и командиров Красной армии, а также военных строителей. Путь на Москву, по сути дела был открыт.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Советская столица была не только центром управления военной и хозяйственной жизни страны, но также важнейшим узлом железных и автомобильных дорог СССР и ее падение означало почти неминуемое поражение Советского Союза в войне с Германией.</a:t>
            </a:r>
          </a:p>
        </p:txBody>
      </p:sp>
    </p:spTree>
    <p:extLst>
      <p:ext uri="{BB962C8B-B14F-4D97-AF65-F5344CB8AC3E}">
        <p14:creationId xmlns:p14="http://schemas.microsoft.com/office/powerpoint/2010/main" val="767989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ACA4548C-5C96-41CC-90C2-370E1284B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59639A-8B82-43E5-919D-64980F185C05}"/>
              </a:ext>
            </a:extLst>
          </p:cNvPr>
          <p:cNvSpPr txBox="1"/>
          <p:nvPr/>
        </p:nvSpPr>
        <p:spPr>
          <a:xfrm>
            <a:off x="224641" y="201881"/>
            <a:ext cx="1174271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Спасать Москву Сталин поручил Жукову, которого спешно отозвали из Ленинграда — лучшего военачальника у Сталина не было. 10 октября Георгий Константинович был назначен командующим Западным фронтом, в который влили остатки Резервного фронта. Коневу было поручено руководить созданным Калининским фронтом.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Жукову предстояло закрыть немецким колоннам путь на Москву в условиях катастрофической нехватки собственных войск. Впоследствии полководец считал, что самым опасным моментом сражения стало 13 октября, когда немцам удалось сломить сопротивление окруженных советских армий под Вязьмой и Брянском, а резервные части еще не успели занять Можайскую линию обороны.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F3278EC5-4299-4D6D-A1D4-2E5015CE85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1"/>
          <a:stretch/>
        </p:blipFill>
        <p:spPr bwMode="auto">
          <a:xfrm>
            <a:off x="224641" y="3087583"/>
            <a:ext cx="2659990" cy="356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629E22-B79C-498F-8EC7-2A6E089CE212}"/>
              </a:ext>
            </a:extLst>
          </p:cNvPr>
          <p:cNvSpPr txBox="1"/>
          <p:nvPr/>
        </p:nvSpPr>
        <p:spPr>
          <a:xfrm>
            <a:off x="3109271" y="3219620"/>
            <a:ext cx="88580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ночь с 6-го на 7-е октября 1941 года выпал первый снег, потом пошли дожди, затем снова выпал снег и растаял.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Осенняя распутица влияла на обоих противников, но новый командующий Западным фронтом понял, что в условиях непогоды германские танки с их узкими гусеницами не пройдут по размокшим полям и малыми силами надо держать узлы дорог, не давая себя окружать и применяя тактику танковых засад изматывать врага с тем, чтобы медленно отступая, снижать темп немецкого блицкрига.</a:t>
            </a:r>
          </a:p>
        </p:txBody>
      </p:sp>
    </p:spTree>
    <p:extLst>
      <p:ext uri="{BB962C8B-B14F-4D97-AF65-F5344CB8AC3E}">
        <p14:creationId xmlns:p14="http://schemas.microsoft.com/office/powerpoint/2010/main" val="65768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ACA4548C-5C96-41CC-90C2-370E1284B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59639A-8B82-43E5-919D-64980F185C05}"/>
              </a:ext>
            </a:extLst>
          </p:cNvPr>
          <p:cNvSpPr txBox="1"/>
          <p:nvPr/>
        </p:nvSpPr>
        <p:spPr>
          <a:xfrm>
            <a:off x="224641" y="201881"/>
            <a:ext cx="117427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Тактика Жукова позволила к концу октября 1941-го настолько измотать войска фон Бока, что они были вынуждены прекратить наступление и приступить к перегруппировке и подтягиванию резервов. Получив долгожданную передышку, готовилась к новым боям и советская сторона.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629E22-B79C-498F-8EC7-2A6E089CE212}"/>
              </a:ext>
            </a:extLst>
          </p:cNvPr>
          <p:cNvSpPr txBox="1"/>
          <p:nvPr/>
        </p:nvSpPr>
        <p:spPr>
          <a:xfrm>
            <a:off x="216724" y="1419425"/>
            <a:ext cx="818864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16 ноября соединения группы армий «Центр» начали второе генеральное наступление на советскую столицу. Несмотря на то, что земля подмерзла и германские танки получили возможность действовать и вне дорог, темп вермахта по сравнению с октябрем был ниже. Тем не менее немцы продолжали упорно продвигаться к Москве, расстояние до которой становилось все меньше.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Особенно сильный удар был нанесен на Волоколамском направлении, по расположению войск 16-й армии генерал-лейтенанта Константина Рокоссовского, которому Жуков отдал приказ: «Закрепиться на занимаемом рубеже и без нашего приказа — ни шагу назад. Если нужно — включительно до самопожертвования части и соединения. Все внимание сосредоточить на организации отпора врагу на своих флангах».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6146" name="Picture 2" descr="Генерал армии Георгий Жуков на одном из участков фронта">
            <a:extLst>
              <a:ext uri="{FF2B5EF4-FFF2-40B4-BE49-F238E27FC236}">
                <a16:creationId xmlns:a16="http://schemas.microsoft.com/office/drawing/2014/main" id="{B0E99835-6738-4DC7-9517-73BB85FC1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8" t="16104" r="10633"/>
          <a:stretch/>
        </p:blipFill>
        <p:spPr bwMode="auto">
          <a:xfrm>
            <a:off x="8630013" y="1509709"/>
            <a:ext cx="3337346" cy="50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96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ACA4548C-5C96-41CC-90C2-370E1284B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59639A-8B82-43E5-919D-64980F185C05}"/>
              </a:ext>
            </a:extLst>
          </p:cNvPr>
          <p:cNvSpPr txBox="1"/>
          <p:nvPr/>
        </p:nvSpPr>
        <p:spPr>
          <a:xfrm>
            <a:off x="224641" y="201881"/>
            <a:ext cx="1174271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Жукову срочно нужны были резервы в количестве не менее двух армий. В ответ Ставка передала ему 1-ю ударную армию генерал-лейтенанта Василия Кузнецова (36 950 человек), 10-ю армию генерал-лейтенанта Филиппа Голикова ((94 180 солдат и офицеров) и 20-ю армию генерал-лейтенанта Андрея Власова (38 239 бойцов и командиров).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Это позволило Западному фронту не только выстоять, но и вместе с Калининским фронтом 5-6 декабря 1941 года перейти в стратегическое наступление, ставшее совершенно неожиданным для врага.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 началу января 1941 года группа армий «Центр» под ударами Западного и Калининского фронтов была отброшена от Москвы на расстояние от 100 до 250 километров, а вермахт на всем советско-германском фронте вынужден был перейти к обороне. Первое стратегическое поражение Третьего рейха означало крах молниеносной войны против Советского Союза.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26 августа 1942 года Жуков стал первым среди равных — он был назначен Сталиным заместителем Верховного главнокомандующего (его место на посту командующего Западным фронтом занял Конев) и в качестве представителя Ставки стал курировать деятельность разных фронтов. В сентябре Жуков вместе с начальником Генерального штаба Красной армии генерал-полковником Александром Василевским принял участие в разработке плана контрнаступления советских войск под Сталинградом под кодовым названием «Уран».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Операция «Уран» стала одной из самых результативных для РККА, положив начало коренному перелому в войне. </a:t>
            </a:r>
          </a:p>
        </p:txBody>
      </p:sp>
    </p:spTree>
    <p:extLst>
      <p:ext uri="{BB962C8B-B14F-4D97-AF65-F5344CB8AC3E}">
        <p14:creationId xmlns:p14="http://schemas.microsoft.com/office/powerpoint/2010/main" val="1483821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ACA4548C-5C96-41CC-90C2-370E1284B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59639A-8B82-43E5-919D-64980F185C05}"/>
              </a:ext>
            </a:extLst>
          </p:cNvPr>
          <p:cNvSpPr txBox="1"/>
          <p:nvPr/>
        </p:nvSpPr>
        <p:spPr>
          <a:xfrm>
            <a:off x="5106391" y="201881"/>
            <a:ext cx="686096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январе 1943 года Жуков успешно координировал действия войск Волховского фронта при прорыве блокады Ленинграда, за что 18 января 1943 года первому среди советских военачальников с начала войны ему был присвоен высший воинский чин — звание «маршал Советского Союза».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Главным сражением 1943 года стала битва на Курской дуге (5 июля — 23 августа), где Жуков координировал действия Воронежского, Брянского, Западного и Степного фронтов.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E09C1B-34BE-434D-BFDF-1D25B7C9BB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75" t="35323" r="37163" b="19828"/>
          <a:stretch/>
        </p:blipFill>
        <p:spPr>
          <a:xfrm>
            <a:off x="51460" y="0"/>
            <a:ext cx="4832376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7DC92D-07F7-41B6-B90C-C7457D4D7F89}"/>
              </a:ext>
            </a:extLst>
          </p:cNvPr>
          <p:cNvSpPr txBox="1"/>
          <p:nvPr/>
        </p:nvSpPr>
        <p:spPr>
          <a:xfrm>
            <a:off x="178131" y="3528353"/>
            <a:ext cx="117892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 итогам сражения стратегическая инициатива прочно перешла к Красной армии, которая провела осенью и зимой 1943-го, а также весной 1944-го ряд успешных наступательных операций по освобождению Левобережной и Правобережной Украины.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Жуков координировал действия Воронежского и Степного фронтов, переименованных затем в 1-й Украинский и 2-й Украинский фронты. После тяжелого ранения генерала армии Николая Ватутина в командование 1-м Украинским фронтом 2 марта 1944 года вступил Георгий Жуков. На этом посту военачальник успешно провел Проскуровско-Черновицкую наступательную операцию, нанеся поражение 1-й и 4-й танковой армиям вермахта и выйдя на государственную границу с Чехословакией.</a:t>
            </a:r>
          </a:p>
        </p:txBody>
      </p:sp>
    </p:spTree>
    <p:extLst>
      <p:ext uri="{BB962C8B-B14F-4D97-AF65-F5344CB8AC3E}">
        <p14:creationId xmlns:p14="http://schemas.microsoft.com/office/powerpoint/2010/main" val="1472555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ACA4548C-5C96-41CC-90C2-370E1284B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59639A-8B82-43E5-919D-64980F185C05}"/>
              </a:ext>
            </a:extLst>
          </p:cNvPr>
          <p:cNvSpPr txBox="1"/>
          <p:nvPr/>
        </p:nvSpPr>
        <p:spPr>
          <a:xfrm>
            <a:off x="5106391" y="201881"/>
            <a:ext cx="668778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 эти успехи 10 апреля 1944-го Жуков первым среди советских полководцев был удостоен высшей военной награды — ордена «Победа». Летом 1944-го заместитель Верховного главнокомандующего координировал действия 1-го и 2-го Белорусских фронтов в операции «Багратион». В результате боев советские войска не только продвинулись на 500 километров и освободили Белоруссию, но и разгромили группу армий «Центр».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DC92D-07F7-41B6-B90C-C7457D4D7F89}"/>
              </a:ext>
            </a:extLst>
          </p:cNvPr>
          <p:cNvSpPr txBox="1"/>
          <p:nvPr/>
        </p:nvSpPr>
        <p:spPr>
          <a:xfrm>
            <a:off x="397824" y="3730234"/>
            <a:ext cx="113963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6 ноября 1944-го перед решающим наступлением на Берлин Сталин заменил командующего 1-м Белорусским фронтом Рокоссовского на Жукова. В январе 1945 года войска 1-го Белорусского фронта совместно с армиями 1-го Украинского фронта Ивана Конева в стремительном темпе провели Висло-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Одерскую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наступательную операцию, нанеся поражение германской группе армий «А» и выйдя на дальние подступы к Берлину.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ночь на 9 мая 1945 года маршал Жуков принял в берлинском пригороде Карлхорст от генерал-фельдмаршала Вильгельма Кейтеля полную капитуляцию войск Третьего рейха. Именно Жукову Сталин доверил принять парад Победы в Москве 24 июня 1945 года, которым командовал маршал Константин Рокоссовский.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853346-913F-41EA-B285-8A6A0D79B6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36" t="38269" r="37578" b="12554"/>
          <a:stretch/>
        </p:blipFill>
        <p:spPr>
          <a:xfrm>
            <a:off x="397824" y="155760"/>
            <a:ext cx="4310743" cy="337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3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ACA4548C-5C96-41CC-90C2-370E1284B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59639A-8B82-43E5-919D-64980F185C05}"/>
              </a:ext>
            </a:extLst>
          </p:cNvPr>
          <p:cNvSpPr txBox="1"/>
          <p:nvPr/>
        </p:nvSpPr>
        <p:spPr>
          <a:xfrm>
            <a:off x="5106391" y="201881"/>
            <a:ext cx="668778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 7 сентября 1945 года Жуков уже в должности главнокомандующего Группы советских оккупационных войск в Германии принимал в Берлине парад Победы союзников, с участием советских, американских, британских и французских войск.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марте 1946-го полководец был назначен на должность главнокомандующего сухопутными войсками в ранге, став одновременно заместителем министра Вооруженных сил СССР.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DC92D-07F7-41B6-B90C-C7457D4D7F89}"/>
              </a:ext>
            </a:extLst>
          </p:cNvPr>
          <p:cNvSpPr txBox="1"/>
          <p:nvPr/>
        </p:nvSpPr>
        <p:spPr>
          <a:xfrm>
            <a:off x="397824" y="3730234"/>
            <a:ext cx="113963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Летом 1946 года Жуков был обвинен в незаконном присвоении трофеев и раздувании своих заслуг по разгрому вермахта. Однако на заседании Высшего военного совета практически все военачальники высказались в поддержку Георгия Константиновича — никто из них не хотел повторения 1937 года.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Это спасло Жукова от ареста, он был снят с должностей и отправлен в своего рода ссылку — командующим Одесским военным округом.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Жукова перевели руководить заштатным Уральским военным округом.</a:t>
            </a:r>
          </a:p>
        </p:txBody>
      </p:sp>
      <p:pic>
        <p:nvPicPr>
          <p:cNvPr id="7170" name="Picture 2" descr="Жуков: вера, чудеса и изгнание в жизни маршала Победы">
            <a:extLst>
              <a:ext uri="{FF2B5EF4-FFF2-40B4-BE49-F238E27FC236}">
                <a16:creationId xmlns:a16="http://schemas.microsoft.com/office/drawing/2014/main" id="{36E8C4AE-B7B8-4BA2-94BB-8DE35D169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4" y="367537"/>
            <a:ext cx="4473685" cy="29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61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ACA4548C-5C96-41CC-90C2-370E1284B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59639A-8B82-43E5-919D-64980F185C05}"/>
              </a:ext>
            </a:extLst>
          </p:cNvPr>
          <p:cNvSpPr txBox="1"/>
          <p:nvPr/>
        </p:nvSpPr>
        <p:spPr>
          <a:xfrm>
            <a:off x="178133" y="238947"/>
            <a:ext cx="733102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Осенью 1954 года Жуков провел на Тоцком полигоне в Оренбургской области масштабные общевойсковые учения, в которых участвовало 50 тысяч солдат и офицеров. Целью учения стала отработка возможностей прорыва врага с помощью ядерной бомбы (взорвана 14 сентября) и совершенствование противоатомной защиты своих войск.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условиях развернувшейся холодной войны между СССР и недавними союзниками по антигитлеровской коалиции, в первую очередь, США и Великобританией, Жуков придавал большое значение развитию ракетных войск стратегического назначения.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DC92D-07F7-41B6-B90C-C7457D4D7F89}"/>
              </a:ext>
            </a:extLst>
          </p:cNvPr>
          <p:cNvSpPr txBox="1"/>
          <p:nvPr/>
        </p:nvSpPr>
        <p:spPr>
          <a:xfrm>
            <a:off x="178132" y="3716822"/>
            <a:ext cx="117090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феврале 1955-го маршал Советского Союза был назначен министром обороны страны. Вместе с маршалом Коневым в ноябре 1956 года Жуков руководил подавлением в Венгрии антикоммунистического восстания.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26 октября 1957 года полководец был снят с должности министра обороны.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 марта 1958 года Георгий Константинович был уволен из Вооруженных сил страны. Прославленному полководцу даже не нашлось место в Группе генеральных инспекторов минобороны, созданной в январе 1958-го, где коротали свой век все маршалы Советского Союза, ушедшие на пенсию. Правда, Жукову предоставили служебную дачу и право ношение военной формы.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480C2-2924-4089-AE71-8090E2E242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75" t="42597" r="37301" b="12381"/>
          <a:stretch/>
        </p:blipFill>
        <p:spPr>
          <a:xfrm>
            <a:off x="7691248" y="238947"/>
            <a:ext cx="4322619" cy="308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08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ACA4548C-5C96-41CC-90C2-370E1284B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AB3864-9B0B-4702-9F97-6BADE0ABC4A6}"/>
              </a:ext>
            </a:extLst>
          </p:cNvPr>
          <p:cNvSpPr txBox="1"/>
          <p:nvPr/>
        </p:nvSpPr>
        <p:spPr>
          <a:xfrm>
            <a:off x="4724401" y="675482"/>
            <a:ext cx="699561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0" i="0" dirty="0">
                <a:effectLst/>
                <a:latin typeface="A1011Helvetika  TYGRA" pitchFamily="2" charset="0"/>
              </a:rPr>
              <a:t>Четырежды Герой Советского Союза маршал Советского Союза </a:t>
            </a:r>
            <a:r>
              <a:rPr lang="ru-RU" sz="2800" b="0" i="0" dirty="0">
                <a:solidFill>
                  <a:srgbClr val="C00000"/>
                </a:solidFill>
                <a:effectLst/>
                <a:latin typeface="A1011Helvetika  TYGRA" pitchFamily="2" charset="0"/>
              </a:rPr>
              <a:t>Георгий Жуков </a:t>
            </a:r>
            <a:r>
              <a:rPr lang="ru-RU" sz="2800" b="0" i="0" dirty="0">
                <a:effectLst/>
                <a:latin typeface="A1011Helvetika  TYGRA" pitchFamily="2" charset="0"/>
              </a:rPr>
              <a:t>является выдающимся полководцем периода Второй мировой войны. В Великой Отечественной войне он стал единственным среди советских военачальников заместителем Верховного главнокомандующего Вооруженными силами СССР. В ночь на 9 мая 1945 года в пригороде Берлина от советской стороны Жуков принял капитуляцию нацистской Германии, а 24 июня 1945 года принимал парад Победы на Красной площади.</a:t>
            </a:r>
            <a:endParaRPr lang="ru-RU" sz="2800" b="1" dirty="0">
              <a:latin typeface="A1011Helvetika  TYGRA" pitchFamily="2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CC948D03-3104-4776-A481-2715893F8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4" y="556862"/>
            <a:ext cx="4114454" cy="574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6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icture background">
            <a:extLst>
              <a:ext uri="{FF2B5EF4-FFF2-40B4-BE49-F238E27FC236}">
                <a16:creationId xmlns:a16="http://schemas.microsoft.com/office/drawing/2014/main" id="{50F75621-EA5E-4FCA-8415-8B1CC6BA0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2E7BB76-DDCF-4D04-A819-83DD61C00E3A}"/>
              </a:ext>
            </a:extLst>
          </p:cNvPr>
          <p:cNvSpPr/>
          <p:nvPr/>
        </p:nvSpPr>
        <p:spPr>
          <a:xfrm>
            <a:off x="1011157" y="737155"/>
            <a:ext cx="9860926" cy="1851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и текст с интернет источников: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https://lenta.ru/articles/2024/04/08/zhukov/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1F5422C-F2F6-46D4-A46D-E5B32C8E6CE0}"/>
              </a:ext>
            </a:extLst>
          </p:cNvPr>
          <p:cNvSpPr/>
          <p:nvPr/>
        </p:nvSpPr>
        <p:spPr>
          <a:xfrm>
            <a:off x="6427723" y="6337253"/>
            <a:ext cx="6279048" cy="855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Компьютерное оформление: Праксина О.В.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CDFAA1-1A6E-4DC2-A5F0-E78280E738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13" t="31169" r="36886" b="22251"/>
          <a:stretch/>
        </p:blipFill>
        <p:spPr>
          <a:xfrm>
            <a:off x="3922815" y="2402169"/>
            <a:ext cx="4346369" cy="3194463"/>
          </a:xfrm>
          <a:prstGeom prst="rect">
            <a:avLst/>
          </a:prstGeom>
        </p:spPr>
      </p:pic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6455C830-E75F-4BF7-A4C2-C3EEA8C24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37" y="422399"/>
            <a:ext cx="2104204" cy="3005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icture background">
            <a:extLst>
              <a:ext uri="{FF2B5EF4-FFF2-40B4-BE49-F238E27FC236}">
                <a16:creationId xmlns:a16="http://schemas.microsoft.com/office/drawing/2014/main" id="{1470515E-E6BE-4E43-914F-F72025CF8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01" y="3279606"/>
            <a:ext cx="2349679" cy="3303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Picture background">
            <a:extLst>
              <a:ext uri="{FF2B5EF4-FFF2-40B4-BE49-F238E27FC236}">
                <a16:creationId xmlns:a16="http://schemas.microsoft.com/office/drawing/2014/main" id="{7453852C-2014-4406-B399-D1101F4DA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778" y="214312"/>
            <a:ext cx="3183268" cy="2583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Picture background">
            <a:extLst>
              <a:ext uri="{FF2B5EF4-FFF2-40B4-BE49-F238E27FC236}">
                <a16:creationId xmlns:a16="http://schemas.microsoft.com/office/drawing/2014/main" id="{98C41FA0-1B2E-455D-87B6-559628B4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3" r="15541"/>
          <a:stretch/>
        </p:blipFill>
        <p:spPr bwMode="auto">
          <a:xfrm>
            <a:off x="8775164" y="3279606"/>
            <a:ext cx="3189881" cy="2432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34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ACA4548C-5C96-41CC-90C2-370E1284B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02EBDB4-60D7-4FAD-A2B4-56DBAEBEC43F}"/>
              </a:ext>
            </a:extLst>
          </p:cNvPr>
          <p:cNvSpPr txBox="1"/>
          <p:nvPr/>
        </p:nvSpPr>
        <p:spPr>
          <a:xfrm>
            <a:off x="461158" y="296498"/>
            <a:ext cx="11093533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0" i="0" dirty="0">
                <a:solidFill>
                  <a:srgbClr val="0B13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Будущий полководец родился 1 декабря (по новому стилю) 1896 года в деревне Стрелковка Калужской губернии в бедной крестьянской семье, главой которой был сапожник Константин Жуков. Крепкое здоровье и физическую силу Егор, как его звали родные, унаследовал от матери Устиньи Пилихиной, которая легко поднимала с земли 80-килограммовые мешки с зерном и переносила на значительное расстояние.</a:t>
            </a:r>
          </a:p>
          <a:p>
            <a:pPr algn="just"/>
            <a:r>
              <a:rPr lang="ru-RU" sz="2000" dirty="0">
                <a:solidFill>
                  <a:srgbClr val="0B1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1906 году мальчик закончил три класса церковно-приходской школы в соседнем селе Величково с похвальным листом. Для крестьянских детей такое образование тогда считалось достаточным, и в 1908 году юного Георгия отдали «в люди» — мать пристроила сына к своему брату меховщику Михаилу Пилихину подмастерьем в небольшую скорняжную лавку в Москве.</a:t>
            </a:r>
          </a:p>
          <a:p>
            <a:pPr algn="just"/>
            <a:r>
              <a:rPr lang="ru-RU" sz="2000" dirty="0">
                <a:solidFill>
                  <a:srgbClr val="0B1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Смышленый парень довольно успешно освоил скорняжное дело, хотя поначалу оно давалось ему не без труда. За малейшую оплошность били — хозяин с хозяйкой, мастерицы, приказчики. Трудовой день мальчика, исключая час на обед, длился одиннадцать часов.</a:t>
            </a:r>
          </a:p>
          <a:p>
            <a:pPr algn="just"/>
            <a:r>
              <a:rPr lang="ru-RU" sz="2000" dirty="0">
                <a:solidFill>
                  <a:srgbClr val="0B1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Жуков вспоминал: «Хозяин считал, что ученики отданы в полное его распоряжение и никто никогда с него не спросит за побои, за нечеловеческое отношение к малолетним. Так мы и тянули тяжелое ярмо, которое и не каждому взрослому было под силу».</a:t>
            </a:r>
          </a:p>
          <a:p>
            <a:pPr algn="just"/>
            <a:r>
              <a:rPr lang="ru-RU" sz="2000" dirty="0">
                <a:solidFill>
                  <a:srgbClr val="0B13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Георгий тянулся к знаниям и на пару с двоюродным братом Александром изучал математику, географию, немецкий язык и другие учебные предметы. Самостоятельно занимаясь по вечерам, в 1911 году юноша успешно сдал экзамены за полный курс городского училища, о чем получил соответствующий аттестат.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13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ACA4548C-5C96-41CC-90C2-370E1284B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02EBDB4-60D7-4FAD-A2B4-56DBAEBEC43F}"/>
              </a:ext>
            </a:extLst>
          </p:cNvPr>
          <p:cNvSpPr txBox="1"/>
          <p:nvPr/>
        </p:nvSpPr>
        <p:spPr>
          <a:xfrm>
            <a:off x="3111335" y="426455"/>
            <a:ext cx="859773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 началу Первой мировой Георгий Жуков выбился в мастера, жил на частной квартире и планировал жениться на дочери домохозяйки. Но война спутала все планы: 20 августа 1915 года молодой человек был призван в армию, попав в кавалерию.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На войну Жуков попал через год, отучившись несколько месяцев на унтер-офицера. В составе 10-го драгунского полка молодой кавалерист участвовал осенью 1916-го в боях на Юго-Западном фронте, заработав два Георгиевских креста за храбрость и тяжелую контузию с частичной потерей слуха.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670840-25B4-4B85-9052-BED6240F5D02}"/>
              </a:ext>
            </a:extLst>
          </p:cNvPr>
          <p:cNvSpPr txBox="1"/>
          <p:nvPr/>
        </p:nvSpPr>
        <p:spPr>
          <a:xfrm>
            <a:off x="178130" y="3414849"/>
            <a:ext cx="1153094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Долго восстанавливался, затем переболел тифом и снова в строю оказался лишь 1 октября 1918 года — уже в рядах Красной армии, куда вступил добровольцем. Жуков воевал в кавалерии на Восточном, Западном и Южном фронтах гражданской войны и зарекомендовал себя отличным бойцом.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Рязанских кавалерийских курсов осенью 1920 года молодого командира эскадрона направили на подавление крестьянских восстаний.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августе 1922-го Жуков получил свою первую награду от советской власти. Он был награжден орденом Красного Знамени с формулировкой: «За то, что в бою под селом Вязовая Почта Тамбовской губернии 5 марта 1921 года, несмотря на атаки противника силой 1500-2000 сабель, он с эскадроном в течение семи часов сдерживал натиск врага и, перейдя затем в контратаку, после шести рукопашных схваток разбил банду».</a:t>
            </a:r>
          </a:p>
        </p:txBody>
      </p:sp>
      <p:pic>
        <p:nvPicPr>
          <p:cNvPr id="2050" name="Picture 2" descr="Унтер-офицер Георгий Жуков, 1 февраля 1916 года">
            <a:extLst>
              <a:ext uri="{FF2B5EF4-FFF2-40B4-BE49-F238E27FC236}">
                <a16:creationId xmlns:a16="http://schemas.microsoft.com/office/drawing/2014/main" id="{4CC4D3A8-2128-4FAE-A432-029AD464A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" b="12594"/>
          <a:stretch/>
        </p:blipFill>
        <p:spPr bwMode="auto">
          <a:xfrm>
            <a:off x="522280" y="224071"/>
            <a:ext cx="2106125" cy="306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529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ACA4548C-5C96-41CC-90C2-370E1284B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02EBDB4-60D7-4FAD-A2B4-56DBAEBEC43F}"/>
              </a:ext>
            </a:extLst>
          </p:cNvPr>
          <p:cNvSpPr txBox="1"/>
          <p:nvPr/>
        </p:nvSpPr>
        <p:spPr>
          <a:xfrm>
            <a:off x="176151" y="239347"/>
            <a:ext cx="812417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 окончании гражданской войны Жуков был оставлен в рядах Красной армии, которая сильно уменьшилась в численности (с 5,5 миллионов до 562 тысяч человек), перейдя на штаты мирного времени.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Осенью 1924 года молодой командир полка был направлен н учебу в Ленинград в Высшую кавалерийскую школу, вскоре переименованную в Кавалерийские курсы усовершенствования командного состава. Там Жуков познакомился со слушателями, будущими известными советскими военачальниками — Константином Рокоссовским, Иваном Баграмяном, Андреем Еременко.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Нагрузка была очень большой и после лекций приходилось заниматься самостоятельно. Жуков подошел к учебе со всей серьезностью своего характера, вкладывая в нее и свой боевой опыт.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Баграмян вспоминал: «На занятиях по тактике конницы Жуков не  раз  удивлял  нас  какой-нибудь   неожиданностью.  Он   мыслил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670840-25B4-4B85-9052-BED6240F5D02}"/>
              </a:ext>
            </a:extLst>
          </p:cNvPr>
          <p:cNvSpPr txBox="1"/>
          <p:nvPr/>
        </p:nvSpPr>
        <p:spPr>
          <a:xfrm>
            <a:off x="176151" y="5187675"/>
            <a:ext cx="117308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оригинально, и часто его решения становились предметом горячего обсуждения, споров. Логичность и стройность мышления позволяли ему удачно парировать аргументы не только однокашников, но и наставников».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омандир 39-го Бузулукского полка 7-й Самарской кавалерийской дивизии Георгий Жуков, 1923 год">
            <a:extLst>
              <a:ext uri="{FF2B5EF4-FFF2-40B4-BE49-F238E27FC236}">
                <a16:creationId xmlns:a16="http://schemas.microsoft.com/office/drawing/2014/main" id="{B8B72CEB-CFF3-4322-8ECA-4093D5954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111" y="239347"/>
            <a:ext cx="3249883" cy="478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24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ACA4548C-5C96-41CC-90C2-370E1284B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02EBDB4-60D7-4FAD-A2B4-56DBAEBEC43F}"/>
              </a:ext>
            </a:extLst>
          </p:cNvPr>
          <p:cNvSpPr txBox="1"/>
          <p:nvPr/>
        </p:nvSpPr>
        <p:spPr>
          <a:xfrm>
            <a:off x="229860" y="76821"/>
            <a:ext cx="11781896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мае 1930 года Жуков был назначен командиром бригады в 7-й Самарской кавалерийской дивизии, которой командовал его недавний однокашник, Рокоссовский. Жуков отмечал: «Ко мне он относился с большим тактом. В свою очередь, я высоко ценил его военную эрудицию, большой опыт в руководстве боевой подготовкой и воспитании личного состава».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Военная судьба в дальнейшем не раз сводила обоих военачальников, между которыми сложились непростые, но рабочие отношения.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свою очередь, Рокоссовский так аттестовал подчиненного: «Сильной воли. Решительный. Дисциплинирован. Требователен и в своих требованиях настойчив. По характеру немного суховат и недостаточно чуток. Обладает значительной долей упрямства. Болезненно самолюбив. Военное дело любит и постоянно совершенствуется. Авторитетен. На штабную и преподавательскую работу назначен быть не может — органически ее ненавидит».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1931-1933 годах Жуков служил на должности помощника инспектора кавалерии Красной армии Союза Семена Буденного. В то время конница была самым подвижным массовым родом сухопутных войск, предназначенным для быстрых ударов по флангам и тылам противника.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марте 1933-го Жуков стал командиром 4-й кавалерийской дивизии в Белорусском военном округе.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Большой террор 1937-1938 годов затронул и Красную армию, были репрессированы многие военачальники, которых Жуков хорошо знал.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Аресту обычно предшествовало «разоблачение» человека на партсобрании. Жуков не боялся выступать на таких мероприятиях, вступаясь за несправедливо обвиненных сослуживцах. Так, ему</a:t>
            </a:r>
          </a:p>
        </p:txBody>
      </p:sp>
    </p:spTree>
    <p:extLst>
      <p:ext uri="{BB962C8B-B14F-4D97-AF65-F5344CB8AC3E}">
        <p14:creationId xmlns:p14="http://schemas.microsoft.com/office/powerpoint/2010/main" val="326730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ACA4548C-5C96-41CC-90C2-370E1284B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02EBDB4-60D7-4FAD-A2B4-56DBAEBEC43F}"/>
              </a:ext>
            </a:extLst>
          </p:cNvPr>
          <p:cNvSpPr txBox="1"/>
          <p:nvPr/>
        </p:nvSpPr>
        <p:spPr>
          <a:xfrm>
            <a:off x="229860" y="76821"/>
            <a:ext cx="1178189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удалось найти нужные слова в защиту командира 27-й кавалерийской дивизии Василия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Белокоскова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изменить настроение собравшихся. Во время Великой Отечественной войны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Белокосков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дослужился до звания генерал-полковника, а в 1949-1958 годах был заместителем министра обороны СССР по строительству и расквартированию войск.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Жуков был назначен командиром 3-го кавалерийского корпуса вместо уволенного со службы и через некоторое время расстрелянного Даниила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Сердича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с июля 1938-го исполнял также должность заместителя командующего Белорусского особого военного округа.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25523BD2-0CE7-4699-98BB-DF82EB37A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178" y="2635881"/>
            <a:ext cx="5289962" cy="352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995F52-2A00-4A58-AAA0-723C7F6F7DCD}"/>
              </a:ext>
            </a:extLst>
          </p:cNvPr>
          <p:cNvSpPr txBox="1"/>
          <p:nvPr/>
        </p:nvSpPr>
        <p:spPr>
          <a:xfrm>
            <a:off x="229860" y="2232120"/>
            <a:ext cx="6212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активе коммунистов 3-го и 6-го кавалерийских корпусов разбирался и сам Жуков, однако собрание решило не исключать его из партии. Неприятным моментом для военачальника стало неожиданное выступление начальника политотдела 4-й кавалерийской дивизии Сергея Тихомирова, с которым ранее у Георгия Константиновича сложились деловые, уважительные отношения.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После собрания Тихомиров сказал Жукову, что по-прежнему к нему хорошо относится, «но то, что я сегодня сказал, — надо было сказать». В ответ Жуков в сердцах назвал политработника приспособленцем и перестал считать его своим товарищем, общаясь только по служебным делам.</a:t>
            </a:r>
          </a:p>
        </p:txBody>
      </p:sp>
    </p:spTree>
    <p:extLst>
      <p:ext uri="{BB962C8B-B14F-4D97-AF65-F5344CB8AC3E}">
        <p14:creationId xmlns:p14="http://schemas.microsoft.com/office/powerpoint/2010/main" val="429119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ACA4548C-5C96-41CC-90C2-370E1284B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59639A-8B82-43E5-919D-64980F185C05}"/>
              </a:ext>
            </a:extLst>
          </p:cNvPr>
          <p:cNvSpPr txBox="1"/>
          <p:nvPr/>
        </p:nvSpPr>
        <p:spPr>
          <a:xfrm>
            <a:off x="241465" y="206852"/>
            <a:ext cx="1170907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0B13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много лет, когда Жуков стал министром обороны СССР, Тихомиров написал ему три письма, в которых рассказывал, как ему хочется встретиться с бывшим сослуживцем и поговорить с ним по душам. Жуков не ответил ни на одно послание: он не мог простить адресату той несправедливости, которую тот когда-то допустил по отношению к нему.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Полководческая звезда Жукова взошла летом 1939 года, когда он был направлен в Монголию, на которую напали японские войска.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Командующий 1-й армейской группой советских войск действовал энергично и нешаблонно, широко применяя в боях у монгольской реки Халхин-Гол танковые и авиационные части.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21244D-834B-4EB4-BD64-65B5FB5EF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82" t="24935" r="37162" b="28485"/>
          <a:stretch/>
        </p:blipFill>
        <p:spPr>
          <a:xfrm>
            <a:off x="7255823" y="3208692"/>
            <a:ext cx="4694713" cy="34131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1ED0D5-1CE2-4C09-AA14-42C282976827}"/>
              </a:ext>
            </a:extLst>
          </p:cNvPr>
          <p:cNvSpPr txBox="1"/>
          <p:nvPr/>
        </p:nvSpPr>
        <p:spPr>
          <a:xfrm>
            <a:off x="241464" y="2761397"/>
            <a:ext cx="677289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0B131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концу августа 1939 года советско-монгольские войска под командованием Жукова окружили и разгромили части японского генерал-лейтенанта Мититаро Комацубара, поставив точку в войне.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Боевые действия на Халхин-Голе имели далеко идущие стратегические последствия: памятуя о разгроме 1939 года, Япония так и не решилась напасть на СССР в 1941-м.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7 июня 1940 года Жуков, ставший Героем Советского Союза, в звании генерала армии был назначен командующим войсками Киевского особого военного округа, считавшегося до войны самым мощным объединением в РККА.</a:t>
            </a:r>
          </a:p>
        </p:txBody>
      </p:sp>
    </p:spTree>
    <p:extLst>
      <p:ext uri="{BB962C8B-B14F-4D97-AF65-F5344CB8AC3E}">
        <p14:creationId xmlns:p14="http://schemas.microsoft.com/office/powerpoint/2010/main" val="1279685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ACA4548C-5C96-41CC-90C2-370E1284B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59639A-8B82-43E5-919D-64980F185C05}"/>
              </a:ext>
            </a:extLst>
          </p:cNvPr>
          <p:cNvSpPr txBox="1"/>
          <p:nvPr/>
        </p:nvSpPr>
        <p:spPr>
          <a:xfrm>
            <a:off x="4665024" y="359243"/>
            <a:ext cx="735082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 июня 1940 года Жуков был назначен командующим Южным фронтом и принял участие в освобождении аннексированных Румынией Бессарабии и Северной Буковины. В январе 1941 года Георгий Константинович отличился в двух оперативно-стратегических играх командного состава Красной армии на картах, что повлекло за собой серьезную карьерную перемену.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следующий день после разбора игр военачальник был вызван к Сталину, который сообщил Жукову, что тот назначается начальником Генерального штаба РККА вместо генерала армии Кирилла Мерецкова.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E1CAED-EE33-4F3A-B24D-D4F32B7FE4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13" t="28225" r="37025" b="23117"/>
          <a:stretch/>
        </p:blipFill>
        <p:spPr>
          <a:xfrm>
            <a:off x="154380" y="178130"/>
            <a:ext cx="4334494" cy="33369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AAD716-1E72-4543-8A82-0FE1A15C37C6}"/>
              </a:ext>
            </a:extLst>
          </p:cNvPr>
          <p:cNvSpPr txBox="1"/>
          <p:nvPr/>
        </p:nvSpPr>
        <p:spPr>
          <a:xfrm>
            <a:off x="154380" y="3962120"/>
            <a:ext cx="1186147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Жуков ответил: «Я никогда не работал в штабах. Всегда был в строю. Начальником Генерального штаба быть не могу».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Понимая, что все возражения бесполезны, Жуков поблагодарил за доверие и попросил отпустить его обратно в строй, если из него не получится хорошего начальника Генштаба.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Круг служебных дел начальника Генерального штаба был крайне широк и сложен, а время поджимало — нацистская Германия активно готовилась к нападению на Советский Союз. Ситуация осложнялась категорической установкой Сталина: не давать Третьему рейху ни малейших оснований для войны.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851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3529</Words>
  <Application>Microsoft Office PowerPoint</Application>
  <PresentationFormat>Широкоэкранный</PresentationFormat>
  <Paragraphs>104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A1011Helvetika  TYGRA</vt:lpstr>
      <vt:lpstr>Arial</vt:lpstr>
      <vt:lpstr>Calibri</vt:lpstr>
      <vt:lpstr>Calibri Light</vt:lpstr>
      <vt:lpstr>Impact</vt:lpstr>
      <vt:lpstr>Times New Roman</vt:lpstr>
      <vt:lpstr>Тема Office</vt:lpstr>
      <vt:lpstr> Г. К. Жуков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Праксина Оксана Владимировна</dc:creator>
  <cp:lastModifiedBy>Праксина Оксана Владимировна</cp:lastModifiedBy>
  <cp:revision>202</cp:revision>
  <dcterms:created xsi:type="dcterms:W3CDTF">2025-04-07T02:39:57Z</dcterms:created>
  <dcterms:modified xsi:type="dcterms:W3CDTF">2025-12-01T07:52:14Z</dcterms:modified>
</cp:coreProperties>
</file>